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7"/>
  </p:notesMasterIdLst>
  <p:sldIdLst>
    <p:sldId id="257" r:id="rId2"/>
    <p:sldId id="258" r:id="rId3"/>
    <p:sldId id="286" r:id="rId4"/>
    <p:sldId id="259" r:id="rId5"/>
    <p:sldId id="260" r:id="rId6"/>
    <p:sldId id="301" r:id="rId7"/>
    <p:sldId id="289" r:id="rId8"/>
    <p:sldId id="290" r:id="rId9"/>
    <p:sldId id="302" r:id="rId10"/>
    <p:sldId id="306" r:id="rId11"/>
    <p:sldId id="303" r:id="rId12"/>
    <p:sldId id="305" r:id="rId13"/>
    <p:sldId id="304" r:id="rId14"/>
    <p:sldId id="293" r:id="rId15"/>
    <p:sldId id="292" r:id="rId16"/>
    <p:sldId id="299" r:id="rId17"/>
    <p:sldId id="288" r:id="rId18"/>
    <p:sldId id="261" r:id="rId19"/>
    <p:sldId id="291" r:id="rId20"/>
    <p:sldId id="284" r:id="rId21"/>
    <p:sldId id="300" r:id="rId22"/>
    <p:sldId id="285" r:id="rId23"/>
    <p:sldId id="263" r:id="rId24"/>
    <p:sldId id="264" r:id="rId25"/>
    <p:sldId id="265" r:id="rId26"/>
    <p:sldId id="266" r:id="rId27"/>
    <p:sldId id="267" r:id="rId28"/>
    <p:sldId id="268" r:id="rId29"/>
    <p:sldId id="294" r:id="rId30"/>
    <p:sldId id="269" r:id="rId31"/>
    <p:sldId id="270" r:id="rId32"/>
    <p:sldId id="281" r:id="rId33"/>
    <p:sldId id="271" r:id="rId34"/>
    <p:sldId id="272" r:id="rId35"/>
    <p:sldId id="273" r:id="rId36"/>
    <p:sldId id="274" r:id="rId37"/>
    <p:sldId id="275" r:id="rId38"/>
    <p:sldId id="276" r:id="rId39"/>
    <p:sldId id="277" r:id="rId40"/>
    <p:sldId id="296" r:id="rId41"/>
    <p:sldId id="297" r:id="rId42"/>
    <p:sldId id="298" r:id="rId43"/>
    <p:sldId id="279" r:id="rId44"/>
    <p:sldId id="310" r:id="rId45"/>
    <p:sldId id="307" r:id="rId46"/>
  </p:sldIdLst>
  <p:sldSz cx="12192000" cy="6858000"/>
  <p:notesSz cx="6858000" cy="9144000"/>
  <p:embeddedFontLst>
    <p:embeddedFont>
      <p:font typeface="Abadi" panose="020B0604020104020204" pitchFamily="34" charset="0"/>
      <p:regular r:id="rId48"/>
    </p:embeddedFont>
    <p:embeddedFont>
      <p:font typeface="Amazone BT" panose="03020702040507090A04" pitchFamily="66" charset="0"/>
      <p:regular r:id="rId49"/>
    </p:embeddedFont>
    <p:embeddedFont>
      <p:font typeface="Calibri" panose="020F0502020204030204" pitchFamily="34" charset="0"/>
      <p:regular r:id="rId50"/>
      <p:bold r:id="rId51"/>
      <p:italic r:id="rId52"/>
      <p:boldItalic r:id="rId53"/>
    </p:embeddedFont>
    <p:embeddedFont>
      <p:font typeface="Lato" panose="020F0502020204030203" pitchFamily="34" charset="77"/>
      <p:regular r:id="rId54"/>
      <p:bold r:id="rId55"/>
      <p:italic r:id="rId56"/>
      <p:boldItalic r:id="rId57"/>
    </p:embeddedFont>
    <p:embeddedFont>
      <p:font typeface="Rosarivo" panose="02000000000000000000" pitchFamily="2" charset="77"/>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50"/>
    <p:restoredTop sz="94694"/>
  </p:normalViewPr>
  <p:slideViewPr>
    <p:cSldViewPr snapToGrid="0" snapToObjects="1">
      <p:cViewPr varScale="1">
        <p:scale>
          <a:sx n="148" d="100"/>
          <a:sy n="148" d="100"/>
        </p:scale>
        <p:origin x="2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980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312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376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824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869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867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9385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901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715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327a78c1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5327a78c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546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9535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327a78c1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5327a78c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5477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0" name="Google Shape;18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1b05169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91b05169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5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80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91b05169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g91b05169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030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21f365074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921f36507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921f364ad2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g921f364ad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7728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7190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718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21f365074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921f365074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8628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73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948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615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65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451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523998" y="2773948"/>
            <a:ext cx="9144000" cy="1011237"/>
          </a:xfrm>
          <a:prstGeom prst="rect">
            <a:avLst/>
          </a:prstGeom>
          <a:noFill/>
          <a:ln>
            <a:noFill/>
          </a:ln>
          <a:effectLst>
            <a:outerShdw blurRad="50800" dist="76200" dir="2700000" algn="tl" rotWithShape="0">
              <a:srgbClr val="000000">
                <a:alpha val="80000"/>
              </a:srgbClr>
            </a:outerShdw>
          </a:effectLst>
        </p:spPr>
        <p:txBody>
          <a:bodyPr spcFirstLastPara="1" wrap="square" lIns="91425" tIns="45700" rIns="91425" bIns="45700" anchor="b" anchorCtr="0">
            <a:noAutofit/>
          </a:bodyPr>
          <a:lstStyle/>
          <a:p>
            <a:pPr lvl="0">
              <a:buSzPts val="5400"/>
            </a:pPr>
            <a:r>
              <a:rPr lang="en-US" sz="8800" b="1" i="1" dirty="0">
                <a:latin typeface="Amazone BT" panose="03020702040507090A04" pitchFamily="66" charset="0"/>
                <a:ea typeface="Rosarivo"/>
                <a:cs typeface="Rosarivo"/>
                <a:sym typeface="Rosarivo"/>
              </a:rPr>
              <a:t>epic</a:t>
            </a:r>
            <a:r>
              <a:rPr lang="en-US" sz="5400" b="1" i="1" dirty="0">
                <a:latin typeface="Rosarivo"/>
                <a:ea typeface="Rosarivo"/>
                <a:cs typeface="Rosarivo"/>
                <a:sym typeface="Rosarivo"/>
              </a:rPr>
              <a:t>  </a:t>
            </a:r>
            <a:r>
              <a:rPr lang="en-US" sz="5400" b="1" cap="all" dirty="0">
                <a:latin typeface="Abadi" panose="020F0502020204030204" pitchFamily="34" charset="0"/>
                <a:ea typeface="Rosarivo"/>
                <a:cs typeface="Rosarivo"/>
                <a:sym typeface="Rosarivo"/>
              </a:rPr>
              <a:t>HEART</a:t>
            </a:r>
            <a:r>
              <a:rPr lang="en-US" sz="5400" b="1" i="1" cap="all" dirty="0">
                <a:latin typeface="+mn-lt"/>
                <a:ea typeface="Rosarivo"/>
                <a:cs typeface="Rosarivo"/>
                <a:sym typeface="Rosarivo"/>
              </a:rPr>
              <a:t> </a:t>
            </a:r>
            <a:r>
              <a:rPr lang="en-US" sz="4770" cap="small" dirty="0">
                <a:latin typeface="+mj-lt"/>
                <a:ea typeface="Rosarivo"/>
                <a:cs typeface="Rosarivo"/>
                <a:sym typeface="Rosarivo"/>
              </a:rPr>
              <a:t>ADVENTURES</a:t>
            </a:r>
            <a:endParaRPr sz="4770" cap="small" dirty="0">
              <a:latin typeface="+mj-lt"/>
            </a:endParaRPr>
          </a:p>
        </p:txBody>
      </p:sp>
      <p:sp>
        <p:nvSpPr>
          <p:cNvPr id="94" name="Google Shape;94;p14"/>
          <p:cNvSpPr txBox="1">
            <a:spLocks noGrp="1"/>
          </p:cNvSpPr>
          <p:nvPr>
            <p:ph type="subTitle" idx="1"/>
          </p:nvPr>
        </p:nvSpPr>
        <p:spPr>
          <a:xfrm>
            <a:off x="2276397" y="4559732"/>
            <a:ext cx="7639201" cy="569100"/>
          </a:xfrm>
          <a:prstGeom prst="rect">
            <a:avLst/>
          </a:prstGeom>
          <a:solidFill>
            <a:schemeClr val="accent2"/>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200" dirty="0">
                <a:latin typeface="Lato"/>
                <a:sym typeface="Lato"/>
              </a:rPr>
              <a:t>ENDING GLOBAL POVERTY BY 2040</a:t>
            </a:r>
            <a:endParaRPr dirty="0"/>
          </a:p>
          <a:p>
            <a:pPr marL="0" lvl="0" indent="0" algn="ctr" rtl="0">
              <a:lnSpc>
                <a:spcPct val="90000"/>
              </a:lnSpc>
              <a:spcBef>
                <a:spcPts val="1000"/>
              </a:spcBef>
              <a:spcAft>
                <a:spcPts val="0"/>
              </a:spcAft>
              <a:buClr>
                <a:schemeClr val="lt1"/>
              </a:buClr>
              <a:buSzPts val="600"/>
              <a:buNone/>
            </a:pPr>
            <a:endParaRPr sz="600"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dirty="0">
              <a:latin typeface="Lato"/>
              <a:ea typeface="Lato"/>
              <a:cs typeface="Lato"/>
              <a:sym typeface="Lato"/>
            </a:endParaRPr>
          </a:p>
        </p:txBody>
      </p:sp>
      <p:sp>
        <p:nvSpPr>
          <p:cNvPr id="95" name="Google Shape;95;p14"/>
          <p:cNvSpPr/>
          <p:nvPr/>
        </p:nvSpPr>
        <p:spPr>
          <a:xfrm>
            <a:off x="4220189" y="5565820"/>
            <a:ext cx="7639200" cy="8965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u="none" strike="noStrike" cap="none" dirty="0">
                <a:solidFill>
                  <a:schemeClr val="accent4">
                    <a:lumMod val="60000"/>
                    <a:lumOff val="40000"/>
                  </a:schemeClr>
                </a:solidFill>
                <a:highlight>
                  <a:srgbClr val="000080"/>
                </a:highlight>
                <a:latin typeface="Rosarivo"/>
                <a:ea typeface="Rosarivo"/>
                <a:cs typeface="Rosarivo"/>
                <a:sym typeface="Rosarivo"/>
              </a:rPr>
              <a:t>“</a:t>
            </a:r>
            <a:r>
              <a:rPr lang="en-US" sz="1800" b="1" i="1" dirty="0">
                <a:solidFill>
                  <a:schemeClr val="accent4">
                    <a:lumMod val="60000"/>
                    <a:lumOff val="40000"/>
                  </a:schemeClr>
                </a:solidFill>
                <a:highlight>
                  <a:srgbClr val="000080"/>
                </a:highlight>
                <a:latin typeface="Rosarivo"/>
                <a:ea typeface="Rosarivo"/>
                <a:cs typeface="Rosarivo"/>
                <a:sym typeface="Rosarivo"/>
              </a:rPr>
              <a:t>You may say that I’m a dreamer; but I’m not the only one.</a:t>
            </a:r>
            <a:endParaRPr sz="1800" b="1" i="1" dirty="0">
              <a:solidFill>
                <a:schemeClr val="accent4">
                  <a:lumMod val="60000"/>
                  <a:lumOff val="40000"/>
                </a:schemeClr>
              </a:solidFill>
              <a:highlight>
                <a:srgbClr val="000080"/>
              </a:highlight>
              <a:latin typeface="Rosarivo"/>
              <a:ea typeface="Rosarivo"/>
              <a:cs typeface="Rosarivo"/>
              <a:sym typeface="Rosarivo"/>
            </a:endParaRPr>
          </a:p>
          <a:p>
            <a:pPr marL="0" marR="0" lvl="0" indent="0" algn="r" rtl="0">
              <a:spcBef>
                <a:spcPts val="0"/>
              </a:spcBef>
              <a:spcAft>
                <a:spcPts val="0"/>
              </a:spcAft>
              <a:buNone/>
            </a:pPr>
            <a:r>
              <a:rPr lang="en-US" sz="1800" b="1" i="1" dirty="0">
                <a:solidFill>
                  <a:schemeClr val="accent4">
                    <a:lumMod val="60000"/>
                    <a:lumOff val="40000"/>
                  </a:schemeClr>
                </a:solidFill>
                <a:highlight>
                  <a:srgbClr val="000080"/>
                </a:highlight>
                <a:latin typeface="Rosarivo"/>
                <a:ea typeface="Rosarivo"/>
                <a:cs typeface="Rosarivo"/>
                <a:sym typeface="Rosarivo"/>
              </a:rPr>
              <a:t>I hope someday you’ll join us, and the world will live as one.”</a:t>
            </a:r>
            <a:endParaRPr sz="1800" b="1" i="1" dirty="0">
              <a:solidFill>
                <a:schemeClr val="accent4">
                  <a:lumMod val="60000"/>
                  <a:lumOff val="40000"/>
                </a:schemeClr>
              </a:solidFill>
              <a:highlight>
                <a:srgbClr val="000080"/>
              </a:highlight>
              <a:latin typeface="Rosarivo"/>
              <a:ea typeface="Rosarivo"/>
              <a:cs typeface="Rosarivo"/>
              <a:sym typeface="Rosarivo"/>
            </a:endParaRPr>
          </a:p>
          <a:p>
            <a:pPr marL="0" marR="0" lvl="0" indent="0" algn="r" rtl="0">
              <a:spcBef>
                <a:spcPts val="0"/>
              </a:spcBef>
              <a:spcAft>
                <a:spcPts val="0"/>
              </a:spcAft>
              <a:buNone/>
            </a:pPr>
            <a:r>
              <a:rPr lang="en-US" sz="2000" b="1" i="1" u="none" strike="noStrike" cap="none" dirty="0">
                <a:solidFill>
                  <a:srgbClr val="FFFF00"/>
                </a:solidFill>
                <a:highlight>
                  <a:srgbClr val="000080"/>
                </a:highlight>
                <a:latin typeface="Times New Roman"/>
                <a:ea typeface="Times New Roman"/>
                <a:cs typeface="Times New Roman"/>
                <a:sym typeface="Times New Roman"/>
              </a:rPr>
              <a:t> </a:t>
            </a:r>
            <a:r>
              <a:rPr lang="en-US" sz="1800" b="1" i="0" u="none" strike="noStrike" cap="none" dirty="0">
                <a:solidFill>
                  <a:schemeClr val="accent2"/>
                </a:solidFill>
                <a:highlight>
                  <a:srgbClr val="000080"/>
                </a:highlight>
                <a:latin typeface="Rosarivo"/>
                <a:ea typeface="Rosarivo"/>
                <a:cs typeface="Rosarivo"/>
                <a:sym typeface="Rosarivo"/>
              </a:rPr>
              <a:t>- </a:t>
            </a:r>
            <a:r>
              <a:rPr lang="en-US" sz="1400" b="1" i="0" u="none" strike="noStrike" cap="none" dirty="0">
                <a:solidFill>
                  <a:schemeClr val="accent2"/>
                </a:solidFill>
                <a:highlight>
                  <a:srgbClr val="000080"/>
                </a:highlight>
                <a:latin typeface="Rosarivo"/>
                <a:ea typeface="Rosarivo"/>
                <a:cs typeface="Rosarivo"/>
                <a:sym typeface="Rosarivo"/>
              </a:rPr>
              <a:t>John Lennon, Imagine </a:t>
            </a:r>
            <a:endParaRPr b="1" dirty="0">
              <a:highlight>
                <a:srgbClr val="000080"/>
              </a:highlight>
            </a:endParaRPr>
          </a:p>
        </p:txBody>
      </p:sp>
      <p:pic>
        <p:nvPicPr>
          <p:cNvPr id="97" name="Google Shape;97;p14"/>
          <p:cNvPicPr preferRelativeResize="0"/>
          <p:nvPr/>
        </p:nvPicPr>
        <p:blipFill rotWithShape="1">
          <a:blip r:embed="rId3">
            <a:alphaModFix/>
          </a:blip>
          <a:srcRect/>
          <a:stretch/>
        </p:blipFill>
        <p:spPr>
          <a:xfrm>
            <a:off x="11387" y="7614"/>
            <a:ext cx="12180613" cy="2167696"/>
          </a:xfrm>
          <a:prstGeom prst="rect">
            <a:avLst/>
          </a:prstGeom>
          <a:noFill/>
          <a:ln>
            <a:noFill/>
          </a:ln>
        </p:spPr>
      </p:pic>
      <p:sp>
        <p:nvSpPr>
          <p:cNvPr id="98" name="Google Shape;98;p14"/>
          <p:cNvSpPr txBox="1"/>
          <p:nvPr/>
        </p:nvSpPr>
        <p:spPr>
          <a:xfrm>
            <a:off x="-7266214" y="-2939143"/>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56848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406043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313790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1261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Rosarivo"/>
                <a:ea typeface="Rosarivo"/>
                <a:cs typeface="Rosarivo"/>
                <a:sym typeface="Rosarivo"/>
              </a:rPr>
              <a:t>Program </a:t>
            </a:r>
            <a:r>
              <a:rPr lang="en-US" sz="4000" dirty="0">
                <a:latin typeface="Rosarivo"/>
                <a:ea typeface="Rosarivo"/>
                <a:cs typeface="Rosarivo"/>
                <a:sym typeface="Rosarivo"/>
              </a:rPr>
              <a:t>ACCOMPLISHMENTS</a:t>
            </a:r>
            <a:endParaRPr dirty="0"/>
          </a:p>
        </p:txBody>
      </p:sp>
      <p:sp>
        <p:nvSpPr>
          <p:cNvPr id="130" name="Google Shape;130;p18"/>
          <p:cNvSpPr txBox="1"/>
          <p:nvPr/>
        </p:nvSpPr>
        <p:spPr>
          <a:xfrm>
            <a:off x="86497" y="1433385"/>
            <a:ext cx="12010768" cy="4806050"/>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ENTERPRISE</a:t>
            </a:r>
            <a:endParaRPr dirty="0"/>
          </a:p>
          <a:p>
            <a:pPr marL="342900" lvl="1" indent="-342900">
              <a:lnSpc>
                <a:spcPct val="90000"/>
              </a:lnSpc>
              <a:spcBef>
                <a:spcPts val="800"/>
              </a:spcBef>
              <a:buClr>
                <a:srgbClr val="FFFF00"/>
              </a:buClr>
              <a:buSzPts val="2400"/>
              <a:buFont typeface="Arial"/>
              <a:buChar char="•"/>
            </a:pPr>
            <a:r>
              <a:rPr lang="en-US" sz="2400" b="1" dirty="0">
                <a:solidFill>
                  <a:srgbClr val="FFFF00"/>
                </a:solidFill>
                <a:latin typeface="Lato"/>
                <a:ea typeface="Lato"/>
                <a:cs typeface="Lato"/>
                <a:sym typeface="Lato"/>
              </a:rPr>
              <a:t>SPECIFIC PROGRAM INFO TO BE ADDED</a:t>
            </a:r>
            <a:endParaRPr sz="2000" b="1" dirty="0">
              <a:solidFill>
                <a:schemeClr val="lt1"/>
              </a:solidFill>
              <a:latin typeface="Lato"/>
              <a:ea typeface="Lato"/>
              <a:cs typeface="Lato"/>
              <a:sym typeface="Lato"/>
            </a:endParaRPr>
          </a:p>
        </p:txBody>
      </p:sp>
      <p:sp>
        <p:nvSpPr>
          <p:cNvPr id="7" name="Google Shape;132;p18">
            <a:extLst>
              <a:ext uri="{FF2B5EF4-FFF2-40B4-BE49-F238E27FC236}">
                <a16:creationId xmlns:a16="http://schemas.microsoft.com/office/drawing/2014/main" id="{DDD552DE-84C0-8540-9C05-B4AC878E04AE}"/>
              </a:ext>
            </a:extLst>
          </p:cNvPr>
          <p:cNvSpPr/>
          <p:nvPr/>
        </p:nvSpPr>
        <p:spPr>
          <a:xfrm>
            <a:off x="5363074" y="4069976"/>
            <a:ext cx="2310713" cy="2788023"/>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“When women work, they invest 90 percent of their income back into their family, compared with 35% for men. So Narnia Programs focus on women &amp; children.”</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Carrie Grow</a:t>
            </a:r>
            <a:endParaRPr lang="en-US" sz="1400" b="1" dirty="0">
              <a:solidFill>
                <a:schemeClr val="accent2"/>
              </a:solidFill>
              <a:latin typeface="Rosarivo"/>
              <a:ea typeface="Rosarivo"/>
              <a:cs typeface="Rosarivo"/>
              <a:sym typeface="Rosarivo"/>
            </a:endParaRPr>
          </a:p>
        </p:txBody>
      </p:sp>
      <p:pic>
        <p:nvPicPr>
          <p:cNvPr id="5" name="Picture 4" descr="A person standing in front of a store&#10;&#10;Description automatically generated">
            <a:extLst>
              <a:ext uri="{FF2B5EF4-FFF2-40B4-BE49-F238E27FC236}">
                <a16:creationId xmlns:a16="http://schemas.microsoft.com/office/drawing/2014/main" id="{38FBE511-11B2-8944-B4E6-4D72BCC9BDD3}"/>
              </a:ext>
            </a:extLst>
          </p:cNvPr>
          <p:cNvPicPr>
            <a:picLocks noChangeAspect="1"/>
          </p:cNvPicPr>
          <p:nvPr/>
        </p:nvPicPr>
        <p:blipFill>
          <a:blip r:embed="rId3"/>
          <a:stretch>
            <a:fillRect/>
          </a:stretch>
        </p:blipFill>
        <p:spPr>
          <a:xfrm>
            <a:off x="7673787" y="4069976"/>
            <a:ext cx="4857943" cy="3260761"/>
          </a:xfrm>
          <a:prstGeom prst="rect">
            <a:avLst/>
          </a:prstGeom>
        </p:spPr>
      </p:pic>
    </p:spTree>
    <p:extLst>
      <p:ext uri="{BB962C8B-B14F-4D97-AF65-F5344CB8AC3E}">
        <p14:creationId xmlns:p14="http://schemas.microsoft.com/office/powerpoint/2010/main" val="348262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1" end="1"/>
                                            </p:txEl>
                                          </p:spTgt>
                                        </p:tgtEl>
                                        <p:attrNameLst>
                                          <p:attrName>style.visibility</p:attrName>
                                        </p:attrNameLst>
                                      </p:cBhvr>
                                      <p:to>
                                        <p:strVal val="visible"/>
                                      </p:to>
                                    </p:set>
                                    <p:animEffect transition="in" filter="fade">
                                      <p:cBhvr>
                                        <p:cTn id="7" dur="500"/>
                                        <p:tgtEl>
                                          <p:spTgt spid="1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animEffect transition="in" filter="fade">
                                      <p:cBhvr>
                                        <p:cTn id="12"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Rosarivo"/>
                <a:ea typeface="Rosarivo"/>
                <a:cs typeface="Rosarivo"/>
                <a:sym typeface="Rosarivo"/>
              </a:rPr>
              <a:t>Program </a:t>
            </a:r>
            <a:r>
              <a:rPr lang="en-US" sz="4000" dirty="0">
                <a:latin typeface="Rosarivo"/>
                <a:ea typeface="Rosarivo"/>
                <a:cs typeface="Rosarivo"/>
                <a:sym typeface="Rosarivo"/>
              </a:rPr>
              <a:t>ACCOMPLISHMENTS</a:t>
            </a:r>
            <a:endParaRPr dirty="0"/>
          </a:p>
        </p:txBody>
      </p:sp>
      <p:sp>
        <p:nvSpPr>
          <p:cNvPr id="130" name="Google Shape;130;p18"/>
          <p:cNvSpPr txBox="1"/>
          <p:nvPr/>
        </p:nvSpPr>
        <p:spPr>
          <a:xfrm>
            <a:off x="0" y="1350450"/>
            <a:ext cx="12192000" cy="2492423"/>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ENVIRONMENT</a:t>
            </a:r>
          </a:p>
          <a:p>
            <a:pPr marL="0" marR="0" lvl="0" indent="0" algn="ctr" rtl="0">
              <a:spcBef>
                <a:spcPts val="1000"/>
              </a:spcBef>
              <a:spcAft>
                <a:spcPts val="0"/>
              </a:spcAft>
              <a:buClr>
                <a:schemeClr val="accent2"/>
              </a:buClr>
              <a:buSzPts val="2600"/>
              <a:buFont typeface="Arial"/>
              <a:buNone/>
            </a:pPr>
            <a:r>
              <a:rPr lang="en-US" sz="2400" b="1" dirty="0">
                <a:solidFill>
                  <a:srgbClr val="FFFF00"/>
                </a:solidFill>
                <a:latin typeface="Lato"/>
                <a:ea typeface="Lato"/>
                <a:cs typeface="Lato"/>
                <a:sym typeface="Lato"/>
              </a:rPr>
              <a:t>SPECIFIC PROGRAM INFO TO BE ADDED</a:t>
            </a:r>
            <a:endParaRPr dirty="0"/>
          </a:p>
          <a:p>
            <a:pPr marL="0" marR="0" lvl="0" indent="0" algn="ctr" rtl="0">
              <a:lnSpc>
                <a:spcPct val="90000"/>
              </a:lnSpc>
              <a:spcBef>
                <a:spcPts val="1000"/>
              </a:spcBef>
              <a:spcAft>
                <a:spcPts val="0"/>
              </a:spcAft>
              <a:buClr>
                <a:schemeClr val="lt1"/>
              </a:buClr>
              <a:buSzPts val="2000"/>
              <a:buFont typeface="Arial"/>
              <a:buNone/>
            </a:pPr>
            <a:endParaRPr sz="2000" b="1" dirty="0">
              <a:solidFill>
                <a:schemeClr val="lt1"/>
              </a:solidFill>
              <a:latin typeface="Lato"/>
              <a:ea typeface="Lato"/>
              <a:cs typeface="Lato"/>
              <a:sym typeface="Lato"/>
            </a:endParaRPr>
          </a:p>
        </p:txBody>
      </p:sp>
      <p:sp>
        <p:nvSpPr>
          <p:cNvPr id="7" name="Google Shape;132;p18">
            <a:extLst>
              <a:ext uri="{FF2B5EF4-FFF2-40B4-BE49-F238E27FC236}">
                <a16:creationId xmlns:a16="http://schemas.microsoft.com/office/drawing/2014/main" id="{DDD552DE-84C0-8540-9C05-B4AC878E04AE}"/>
              </a:ext>
            </a:extLst>
          </p:cNvPr>
          <p:cNvSpPr/>
          <p:nvPr/>
        </p:nvSpPr>
        <p:spPr>
          <a:xfrm>
            <a:off x="4563157" y="3724837"/>
            <a:ext cx="2310713" cy="3133163"/>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 nation that destroys its soil destroys itself,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Forests are the lungs of our land.”</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a:t>
            </a:r>
            <a:r>
              <a:rPr lang="en-US" sz="1800" b="1" i="1" dirty="0" err="1">
                <a:solidFill>
                  <a:schemeClr val="accent2"/>
                </a:solidFill>
                <a:latin typeface="Rosarivo"/>
                <a:ea typeface="Rosarivo"/>
                <a:cs typeface="Rosarivo"/>
                <a:sym typeface="Rosarivo"/>
              </a:rPr>
              <a:t>Frandlin</a:t>
            </a:r>
            <a:r>
              <a:rPr lang="en-US" sz="1800" b="1" i="1" dirty="0">
                <a:solidFill>
                  <a:schemeClr val="accent2"/>
                </a:solidFill>
                <a:latin typeface="Rosarivo"/>
                <a:ea typeface="Rosarivo"/>
                <a:cs typeface="Rosarivo"/>
                <a:sym typeface="Rosarivo"/>
              </a:rPr>
              <a:t> D. </a:t>
            </a:r>
            <a:endParaRPr lang="en-US" sz="1400" b="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400" b="1" dirty="0">
                <a:solidFill>
                  <a:schemeClr val="accent2"/>
                </a:solidFill>
                <a:latin typeface="Rosarivo"/>
                <a:ea typeface="Rosarivo"/>
                <a:cs typeface="Rosarivo"/>
                <a:sym typeface="Rosarivo"/>
              </a:rPr>
              <a:t>Roosevelt</a:t>
            </a:r>
            <a:endParaRPr sz="2000" b="1" dirty="0">
              <a:solidFill>
                <a:schemeClr val="accent2"/>
              </a:solidFill>
              <a:latin typeface="Rosarivo"/>
              <a:ea typeface="Rosarivo"/>
              <a:cs typeface="Rosarivo"/>
              <a:sym typeface="Rosarivo"/>
            </a:endParaRPr>
          </a:p>
        </p:txBody>
      </p:sp>
      <p:pic>
        <p:nvPicPr>
          <p:cNvPr id="3" name="Picture 2" descr="A view of the side of a mountain&#10;&#10;Description automatically generated">
            <a:extLst>
              <a:ext uri="{FF2B5EF4-FFF2-40B4-BE49-F238E27FC236}">
                <a16:creationId xmlns:a16="http://schemas.microsoft.com/office/drawing/2014/main" id="{82464F0B-D15A-254D-87FE-67914351E00F}"/>
              </a:ext>
            </a:extLst>
          </p:cNvPr>
          <p:cNvPicPr>
            <a:picLocks noChangeAspect="1"/>
          </p:cNvPicPr>
          <p:nvPr/>
        </p:nvPicPr>
        <p:blipFill>
          <a:blip r:embed="rId3"/>
          <a:stretch>
            <a:fillRect/>
          </a:stretch>
        </p:blipFill>
        <p:spPr>
          <a:xfrm>
            <a:off x="-396670" y="3711387"/>
            <a:ext cx="4959827" cy="3429000"/>
          </a:xfrm>
          <a:prstGeom prst="rect">
            <a:avLst/>
          </a:prstGeom>
        </p:spPr>
      </p:pic>
    </p:spTree>
    <p:extLst>
      <p:ext uri="{BB962C8B-B14F-4D97-AF65-F5344CB8AC3E}">
        <p14:creationId xmlns:p14="http://schemas.microsoft.com/office/powerpoint/2010/main" val="3446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Rosarivo"/>
                <a:ea typeface="Rosarivo"/>
                <a:cs typeface="Rosarivo"/>
                <a:sym typeface="Rosarivo"/>
              </a:rPr>
              <a:t>Program </a:t>
            </a:r>
            <a:r>
              <a:rPr lang="en-US" sz="4000" dirty="0">
                <a:latin typeface="Rosarivo"/>
                <a:ea typeface="Rosarivo"/>
                <a:cs typeface="Rosarivo"/>
                <a:sym typeface="Rosarivo"/>
              </a:rPr>
              <a:t>ACCOMPLISHMENTS</a:t>
            </a:r>
            <a:endParaRPr dirty="0"/>
          </a:p>
        </p:txBody>
      </p:sp>
      <p:sp>
        <p:nvSpPr>
          <p:cNvPr id="130" name="Google Shape;130;p18"/>
          <p:cNvSpPr txBox="1"/>
          <p:nvPr/>
        </p:nvSpPr>
        <p:spPr>
          <a:xfrm>
            <a:off x="89647" y="1337000"/>
            <a:ext cx="12010768" cy="2505873"/>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TECHNOLOGY</a:t>
            </a:r>
          </a:p>
          <a:p>
            <a:pPr marL="0" marR="0" lvl="0" indent="0" algn="ctr" rtl="0">
              <a:spcBef>
                <a:spcPts val="1000"/>
              </a:spcBef>
              <a:spcAft>
                <a:spcPts val="0"/>
              </a:spcAft>
              <a:buClr>
                <a:schemeClr val="accent2"/>
              </a:buClr>
              <a:buSzPts val="2600"/>
              <a:buFont typeface="Arial"/>
              <a:buNone/>
            </a:pPr>
            <a:r>
              <a:rPr lang="en-US" sz="2400" b="1" dirty="0">
                <a:solidFill>
                  <a:srgbClr val="FFFF00"/>
                </a:solidFill>
                <a:latin typeface="Lato"/>
                <a:ea typeface="Lato"/>
                <a:cs typeface="Lato"/>
                <a:sym typeface="Lato"/>
              </a:rPr>
              <a:t>SPECIFIC PROGRAM INFO TO BE ADDED</a:t>
            </a:r>
            <a:endParaRPr dirty="0"/>
          </a:p>
          <a:p>
            <a:pPr marL="0" marR="0" lvl="0" indent="0" algn="ctr" rtl="0">
              <a:lnSpc>
                <a:spcPct val="90000"/>
              </a:lnSpc>
              <a:spcBef>
                <a:spcPts val="1000"/>
              </a:spcBef>
              <a:spcAft>
                <a:spcPts val="0"/>
              </a:spcAft>
              <a:buClr>
                <a:schemeClr val="lt1"/>
              </a:buClr>
              <a:buSzPts val="2000"/>
              <a:buFont typeface="Arial"/>
              <a:buNone/>
            </a:pPr>
            <a:endParaRPr sz="2000" b="1" dirty="0">
              <a:solidFill>
                <a:schemeClr val="lt1"/>
              </a:solidFill>
              <a:latin typeface="Lato"/>
              <a:ea typeface="Lato"/>
              <a:cs typeface="Lato"/>
              <a:sym typeface="Lato"/>
            </a:endParaRPr>
          </a:p>
        </p:txBody>
      </p:sp>
      <p:sp>
        <p:nvSpPr>
          <p:cNvPr id="7" name="Google Shape;132;p18">
            <a:extLst>
              <a:ext uri="{FF2B5EF4-FFF2-40B4-BE49-F238E27FC236}">
                <a16:creationId xmlns:a16="http://schemas.microsoft.com/office/drawing/2014/main" id="{DDD552DE-84C0-8540-9C05-B4AC878E04AE}"/>
              </a:ext>
            </a:extLst>
          </p:cNvPr>
          <p:cNvSpPr/>
          <p:nvPr/>
        </p:nvSpPr>
        <p:spPr>
          <a:xfrm>
            <a:off x="9889744" y="4135121"/>
            <a:ext cx="2310713" cy="2722880"/>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Any sufficiently advanced technology is equivalent to magic.”</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Arthur C. Clarke (Author)</a:t>
            </a:r>
            <a:endParaRPr lang="en-US" sz="1400" b="1" dirty="0">
              <a:solidFill>
                <a:schemeClr val="accent2"/>
              </a:solidFill>
              <a:latin typeface="Rosarivo"/>
              <a:ea typeface="Rosarivo"/>
              <a:cs typeface="Rosarivo"/>
              <a:sym typeface="Rosarivo"/>
            </a:endParaRPr>
          </a:p>
        </p:txBody>
      </p:sp>
      <p:sp>
        <p:nvSpPr>
          <p:cNvPr id="6" name="Google Shape;132;p18">
            <a:extLst>
              <a:ext uri="{FF2B5EF4-FFF2-40B4-BE49-F238E27FC236}">
                <a16:creationId xmlns:a16="http://schemas.microsoft.com/office/drawing/2014/main" id="{D2BB1EDC-30C5-054B-86B0-FF57046355E0}"/>
              </a:ext>
            </a:extLst>
          </p:cNvPr>
          <p:cNvSpPr/>
          <p:nvPr/>
        </p:nvSpPr>
        <p:spPr>
          <a:xfrm>
            <a:off x="0" y="4073258"/>
            <a:ext cx="2310713" cy="2784742"/>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Appropriate Simple technology is sustainable, easily repaired and/or replaced by local villagers.”</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Carrie Grow </a:t>
            </a:r>
            <a:endParaRPr lang="en-US" sz="1400" b="1" dirty="0">
              <a:solidFill>
                <a:schemeClr val="accent2"/>
              </a:solidFill>
              <a:latin typeface="Rosarivo"/>
              <a:ea typeface="Rosarivo"/>
              <a:cs typeface="Rosarivo"/>
              <a:sym typeface="Rosarivo"/>
            </a:endParaRPr>
          </a:p>
        </p:txBody>
      </p:sp>
    </p:spTree>
    <p:extLst>
      <p:ext uri="{BB962C8B-B14F-4D97-AF65-F5344CB8AC3E}">
        <p14:creationId xmlns:p14="http://schemas.microsoft.com/office/powerpoint/2010/main" val="224908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1" end="1"/>
                                            </p:txEl>
                                          </p:spTgt>
                                        </p:tgtEl>
                                        <p:attrNameLst>
                                          <p:attrName>style.visibility</p:attrName>
                                        </p:attrNameLst>
                                      </p:cBhvr>
                                      <p:to>
                                        <p:strVal val="visible"/>
                                      </p:to>
                                    </p:set>
                                    <p:animEffect transition="in" filter="fade">
                                      <p:cBhvr>
                                        <p:cTn id="7" dur="500"/>
                                        <p:tgtEl>
                                          <p:spTgt spid="1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animEffect transition="in" filter="fade">
                                      <p:cBhvr>
                                        <p:cTn id="12"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185351" y="484998"/>
            <a:ext cx="11726563" cy="99277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What Makes Epic HEART </a:t>
            </a:r>
            <a:r>
              <a:rPr lang="en-US" sz="5400" dirty="0">
                <a:solidFill>
                  <a:schemeClr val="accent2"/>
                </a:solidFill>
                <a:latin typeface="Rosarivo"/>
                <a:ea typeface="Rosarivo"/>
                <a:cs typeface="Rosarivo"/>
                <a:sym typeface="Rosarivo"/>
              </a:rPr>
              <a:t>Unique</a:t>
            </a:r>
            <a:r>
              <a:rPr lang="en-US" sz="5400" dirty="0">
                <a:latin typeface="Rosarivo"/>
                <a:ea typeface="Rosarivo"/>
                <a:cs typeface="Rosarivo"/>
                <a:sym typeface="Rosarivo"/>
              </a:rPr>
              <a:t>?</a:t>
            </a:r>
            <a:endParaRPr dirty="0"/>
          </a:p>
        </p:txBody>
      </p:sp>
      <p:sp>
        <p:nvSpPr>
          <p:cNvPr id="129" name="Google Shape;129;p18"/>
          <p:cNvSpPr txBox="1">
            <a:spLocks noGrp="1"/>
          </p:cNvSpPr>
          <p:nvPr>
            <p:ph type="subTitle" idx="1"/>
          </p:nvPr>
        </p:nvSpPr>
        <p:spPr>
          <a:xfrm>
            <a:off x="2693774" y="1775012"/>
            <a:ext cx="8921578" cy="5174572"/>
          </a:xfrm>
          <a:prstGeom prst="rect">
            <a:avLst/>
          </a:prstGeom>
          <a:solidFill>
            <a:schemeClr val="dk1">
              <a:alpha val="21960"/>
            </a:schemeClr>
          </a:solidFill>
          <a:ln>
            <a:noFill/>
          </a:ln>
        </p:spPr>
        <p:txBody>
          <a:bodyPr spcFirstLastPara="1" wrap="square" lIns="91425" tIns="45700" rIns="91425" bIns="45700" anchor="t" anchorCtr="0">
            <a:noAutofit/>
          </a:bodyPr>
          <a:lstStyle/>
          <a:p>
            <a:pPr marL="342900" lvl="0" indent="-342900" algn="r" rtl="0">
              <a:lnSpc>
                <a:spcPct val="10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Funding Paradigm: 100% of donations go to programs </a:t>
            </a:r>
          </a:p>
          <a:p>
            <a:pPr marL="342900" lvl="0" indent="-342900" algn="r" rtl="0">
              <a:lnSpc>
                <a:spcPct val="10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Admin &amp; fundraising costs covered by Epic HEART Adventures LLC</a:t>
            </a:r>
            <a:endParaRPr b="1" dirty="0">
              <a:solidFill>
                <a:srgbClr val="FFFF00"/>
              </a:solidFill>
              <a:highlight>
                <a:srgbClr val="000080"/>
              </a:highlight>
              <a:latin typeface="Lato"/>
              <a:ea typeface="Lato"/>
              <a:cs typeface="Lato"/>
              <a:sym typeface="Lato"/>
            </a:endParaRPr>
          </a:p>
          <a:p>
            <a:pPr marL="342900" lvl="0" indent="-342900" algn="r" rtl="0">
              <a:lnSpc>
                <a:spcPct val="9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Partnering Focus for Optimal Impact                                                                   </a:t>
            </a:r>
            <a:endParaRPr dirty="0">
              <a:highlight>
                <a:srgbClr val="000080"/>
              </a:highlight>
            </a:endParaRPr>
          </a:p>
          <a:p>
            <a:pPr marL="342900" lvl="0" indent="-342900" algn="r" rtl="0">
              <a:lnSpc>
                <a:spcPct val="9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Internship / Fellowship Program</a:t>
            </a:r>
            <a:endParaRPr dirty="0">
              <a:highlight>
                <a:srgbClr val="000080"/>
              </a:highlight>
            </a:endParaRPr>
          </a:p>
          <a:p>
            <a:pPr marL="342900" lvl="0" indent="-342900" algn="r" rtl="0">
              <a:lnSpc>
                <a:spcPct val="90000"/>
              </a:lnSpc>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Faith-based, non-denominational</a:t>
            </a:r>
            <a:endParaRPr b="1" dirty="0">
              <a:solidFill>
                <a:srgbClr val="FFFF00"/>
              </a:solidFill>
              <a:highlight>
                <a:srgbClr val="000080"/>
              </a:highlight>
              <a:latin typeface="Lato"/>
              <a:ea typeface="Lato"/>
              <a:cs typeface="Lato"/>
              <a:sym typeface="Lato"/>
            </a:endParaRPr>
          </a:p>
        </p:txBody>
      </p:sp>
      <p:pic>
        <p:nvPicPr>
          <p:cNvPr id="4" name="Picture 3" descr="A picture containing person, person, holding, wearing&#10;&#10;Description automatically generated">
            <a:extLst>
              <a:ext uri="{FF2B5EF4-FFF2-40B4-BE49-F238E27FC236}">
                <a16:creationId xmlns:a16="http://schemas.microsoft.com/office/drawing/2014/main" id="{64835BE0-4A2A-EB43-8136-BA08027B9B74}"/>
              </a:ext>
            </a:extLst>
          </p:cNvPr>
          <p:cNvPicPr>
            <a:picLocks noChangeAspect="1"/>
          </p:cNvPicPr>
          <p:nvPr/>
        </p:nvPicPr>
        <p:blipFill>
          <a:blip r:embed="rId3"/>
          <a:stretch>
            <a:fillRect/>
          </a:stretch>
        </p:blipFill>
        <p:spPr>
          <a:xfrm>
            <a:off x="-767128" y="3173507"/>
            <a:ext cx="5357057" cy="3776078"/>
          </a:xfrm>
          <a:prstGeom prst="rect">
            <a:avLst/>
          </a:prstGeom>
        </p:spPr>
      </p:pic>
    </p:spTree>
    <p:extLst>
      <p:ext uri="{BB962C8B-B14F-4D97-AF65-F5344CB8AC3E}">
        <p14:creationId xmlns:p14="http://schemas.microsoft.com/office/powerpoint/2010/main" val="2057534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Program Goals</a:t>
            </a:r>
            <a:endParaRPr dirty="0"/>
          </a:p>
        </p:txBody>
      </p:sp>
      <p:sp>
        <p:nvSpPr>
          <p:cNvPr id="130" name="Google Shape;130;p18"/>
          <p:cNvSpPr txBox="1"/>
          <p:nvPr/>
        </p:nvSpPr>
        <p:spPr>
          <a:xfrm>
            <a:off x="86497" y="1527896"/>
            <a:ext cx="12010768" cy="2213626"/>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ea typeface="Lato"/>
                <a:cs typeface="Lato"/>
                <a:sym typeface="Lato"/>
              </a:rPr>
              <a:t>Financial / Impact Goals</a:t>
            </a:r>
            <a:endParaRPr dirty="0"/>
          </a:p>
          <a:p>
            <a:pPr marL="342900" lvl="1" indent="-342900">
              <a:lnSpc>
                <a:spcPct val="90000"/>
              </a:lnSpc>
              <a:spcBef>
                <a:spcPts val="800"/>
              </a:spcBef>
              <a:buClr>
                <a:srgbClr val="FFFF00"/>
              </a:buClr>
              <a:buSzPts val="2400"/>
              <a:buFont typeface="Arial"/>
              <a:buChar char="•"/>
            </a:pPr>
            <a:r>
              <a:rPr lang="en-US" sz="2400" b="1" dirty="0">
                <a:solidFill>
                  <a:srgbClr val="FFFF00"/>
                </a:solidFill>
                <a:latin typeface="Lato"/>
                <a:ea typeface="Lato"/>
                <a:cs typeface="Lato"/>
                <a:sym typeface="Lato"/>
              </a:rPr>
              <a:t>2030:  $1 Billion to programs  impacting millions of lives through grassroots development and expeditions, with Smart Partners, leadership interns and fellows.</a:t>
            </a:r>
            <a:endParaRPr dirty="0"/>
          </a:p>
          <a:p>
            <a:pPr marL="342900" lvl="1" indent="-342900">
              <a:lnSpc>
                <a:spcPct val="90000"/>
              </a:lnSpc>
              <a:spcBef>
                <a:spcPts val="800"/>
              </a:spcBef>
              <a:buClr>
                <a:srgbClr val="FFFF00"/>
              </a:buClr>
              <a:buSzPts val="2400"/>
              <a:buFont typeface="Arial"/>
              <a:buChar char="•"/>
            </a:pPr>
            <a:r>
              <a:rPr lang="en-US" sz="2400" b="1" dirty="0">
                <a:solidFill>
                  <a:srgbClr val="FFFF00"/>
                </a:solidFill>
                <a:latin typeface="Lato"/>
                <a:ea typeface="Lato"/>
                <a:cs typeface="Lato"/>
                <a:sym typeface="Lato"/>
              </a:rPr>
              <a:t>2040:  Largest United Global Impact / $ Invested in Programs such that </a:t>
            </a:r>
            <a:r>
              <a:rPr lang="en-US" sz="2400" b="1" dirty="0">
                <a:solidFill>
                  <a:schemeClr val="accent2"/>
                </a:solidFill>
                <a:latin typeface="Lato"/>
                <a:ea typeface="Lato"/>
                <a:cs typeface="Lato"/>
                <a:sym typeface="Lato"/>
              </a:rPr>
              <a:t>Project U-GIP </a:t>
            </a:r>
            <a:r>
              <a:rPr lang="en-US" sz="2400" b="1" dirty="0">
                <a:solidFill>
                  <a:srgbClr val="FFFF00"/>
                </a:solidFill>
                <a:latin typeface="Lato"/>
                <a:ea typeface="Lato"/>
                <a:cs typeface="Lato"/>
                <a:sym typeface="Lato"/>
              </a:rPr>
              <a:t>makes a Major Impact on Global Poverty and in Cross-Cultural Understanding .</a:t>
            </a:r>
            <a:endParaRPr dirty="0"/>
          </a:p>
          <a:p>
            <a:pPr marL="0" marR="0" lvl="0" indent="0" algn="ctr" rtl="0">
              <a:lnSpc>
                <a:spcPct val="90000"/>
              </a:lnSpc>
              <a:spcBef>
                <a:spcPts val="1000"/>
              </a:spcBef>
              <a:spcAft>
                <a:spcPts val="0"/>
              </a:spcAft>
              <a:buClr>
                <a:schemeClr val="lt1"/>
              </a:buClr>
              <a:buSzPts val="2000"/>
              <a:buFont typeface="Arial"/>
              <a:buNone/>
            </a:pPr>
            <a:endParaRPr sz="2000" b="1" dirty="0">
              <a:solidFill>
                <a:schemeClr val="lt1"/>
              </a:solidFill>
              <a:latin typeface="Lato"/>
              <a:ea typeface="Lato"/>
              <a:cs typeface="Lato"/>
              <a:sym typeface="Lato"/>
            </a:endParaRPr>
          </a:p>
        </p:txBody>
      </p:sp>
      <p:pic>
        <p:nvPicPr>
          <p:cNvPr id="131" name="Google Shape;131;p18"/>
          <p:cNvPicPr preferRelativeResize="0"/>
          <p:nvPr/>
        </p:nvPicPr>
        <p:blipFill rotWithShape="1">
          <a:blip r:embed="rId3">
            <a:alphaModFix/>
          </a:blip>
          <a:srcRect/>
          <a:stretch/>
        </p:blipFill>
        <p:spPr>
          <a:xfrm>
            <a:off x="2979774" y="4135121"/>
            <a:ext cx="3501343" cy="2722879"/>
          </a:xfrm>
          <a:prstGeom prst="rect">
            <a:avLst/>
          </a:prstGeom>
          <a:noFill/>
          <a:ln>
            <a:noFill/>
          </a:ln>
        </p:spPr>
      </p:pic>
      <p:sp>
        <p:nvSpPr>
          <p:cNvPr id="7" name="Google Shape;132;p18">
            <a:extLst>
              <a:ext uri="{FF2B5EF4-FFF2-40B4-BE49-F238E27FC236}">
                <a16:creationId xmlns:a16="http://schemas.microsoft.com/office/drawing/2014/main" id="{DDD552DE-84C0-8540-9C05-B4AC878E04AE}"/>
              </a:ext>
            </a:extLst>
          </p:cNvPr>
          <p:cNvSpPr/>
          <p:nvPr/>
        </p:nvSpPr>
        <p:spPr>
          <a:xfrm>
            <a:off x="6481118" y="4135121"/>
            <a:ext cx="2310713" cy="2722878"/>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“Believe you can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and you’re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halfway there”</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a:t>
            </a:r>
            <a:r>
              <a:rPr lang="en-US" sz="1400" b="1" dirty="0">
                <a:solidFill>
                  <a:schemeClr val="accent2"/>
                </a:solidFill>
                <a:latin typeface="Rosarivo"/>
                <a:ea typeface="Rosarivo"/>
                <a:cs typeface="Rosarivo"/>
                <a:sym typeface="Rosarivo"/>
              </a:rPr>
              <a:t>Theodore </a:t>
            </a:r>
          </a:p>
          <a:p>
            <a:pPr marL="0" marR="0" lvl="0" indent="0" algn="ctr" rtl="0">
              <a:spcBef>
                <a:spcPts val="0"/>
              </a:spcBef>
              <a:spcAft>
                <a:spcPts val="0"/>
              </a:spcAft>
              <a:buNone/>
            </a:pPr>
            <a:r>
              <a:rPr lang="en-US" sz="1400" b="1" dirty="0">
                <a:solidFill>
                  <a:schemeClr val="accent2"/>
                </a:solidFill>
                <a:latin typeface="Rosarivo"/>
                <a:ea typeface="Rosarivo"/>
                <a:cs typeface="Rosarivo"/>
                <a:sym typeface="Rosarivo"/>
              </a:rPr>
              <a:t>Roosevelt</a:t>
            </a:r>
            <a:endParaRPr sz="2000"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Rosarivo"/>
                <a:ea typeface="Rosarivo"/>
                <a:cs typeface="Rosarivo"/>
                <a:sym typeface="Rosarivo"/>
              </a:rPr>
              <a:t>Program </a:t>
            </a:r>
            <a:r>
              <a:rPr lang="en-US" sz="4000" dirty="0">
                <a:latin typeface="Rosarivo"/>
                <a:ea typeface="Rosarivo"/>
                <a:cs typeface="Rosarivo"/>
                <a:sym typeface="Rosarivo"/>
              </a:rPr>
              <a:t>ACCOMPLISHMENTS</a:t>
            </a:r>
            <a:endParaRPr dirty="0"/>
          </a:p>
        </p:txBody>
      </p:sp>
      <p:sp>
        <p:nvSpPr>
          <p:cNvPr id="130" name="Google Shape;130;p18"/>
          <p:cNvSpPr txBox="1"/>
          <p:nvPr/>
        </p:nvSpPr>
        <p:spPr>
          <a:xfrm>
            <a:off x="5362832" y="1337000"/>
            <a:ext cx="6837625" cy="5536292"/>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marL="342900" lvl="1" indent="-342900">
              <a:lnSpc>
                <a:spcPct val="90000"/>
              </a:lnSpc>
              <a:spcBef>
                <a:spcPts val="800"/>
              </a:spcBef>
              <a:buClr>
                <a:srgbClr val="FFFF00"/>
              </a:buClr>
              <a:buSzPts val="2400"/>
              <a:buFont typeface="Arial"/>
              <a:buChar char="•"/>
            </a:pPr>
            <a:r>
              <a:rPr lang="en-US" sz="2400" b="1" dirty="0">
                <a:solidFill>
                  <a:srgbClr val="FFFF00"/>
                </a:solidFill>
                <a:latin typeface="Lato"/>
                <a:ea typeface="Lato"/>
                <a:cs typeface="Lato"/>
                <a:sym typeface="Lato"/>
              </a:rPr>
              <a:t>SPECIFIC PROGRAM INFO TO BE ADDED</a:t>
            </a:r>
            <a:endParaRPr sz="2000" b="1" dirty="0">
              <a:solidFill>
                <a:schemeClr val="lt1"/>
              </a:solidFill>
              <a:latin typeface="Lato"/>
              <a:ea typeface="Lato"/>
              <a:cs typeface="Lato"/>
              <a:sym typeface="Lato"/>
            </a:endParaRPr>
          </a:p>
        </p:txBody>
      </p:sp>
      <p:pic>
        <p:nvPicPr>
          <p:cNvPr id="3" name="Picture 2" descr="A group of people standing in front of a crowd&#10;&#10;Description automatically generated">
            <a:extLst>
              <a:ext uri="{FF2B5EF4-FFF2-40B4-BE49-F238E27FC236}">
                <a16:creationId xmlns:a16="http://schemas.microsoft.com/office/drawing/2014/main" id="{BD8CD790-6BF3-AA4B-8F11-95670795A85C}"/>
              </a:ext>
            </a:extLst>
          </p:cNvPr>
          <p:cNvPicPr>
            <a:picLocks noChangeAspect="1"/>
          </p:cNvPicPr>
          <p:nvPr/>
        </p:nvPicPr>
        <p:blipFill>
          <a:blip r:embed="rId3"/>
          <a:stretch>
            <a:fillRect/>
          </a:stretch>
        </p:blipFill>
        <p:spPr>
          <a:xfrm>
            <a:off x="-215153" y="3200400"/>
            <a:ext cx="5359400" cy="3657600"/>
          </a:xfrm>
          <a:prstGeom prst="rect">
            <a:avLst/>
          </a:prstGeom>
        </p:spPr>
      </p:pic>
    </p:spTree>
    <p:extLst>
      <p:ext uri="{BB962C8B-B14F-4D97-AF65-F5344CB8AC3E}">
        <p14:creationId xmlns:p14="http://schemas.microsoft.com/office/powerpoint/2010/main" val="14538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1" end="1"/>
                                            </p:txEl>
                                          </p:spTgt>
                                        </p:tgtEl>
                                        <p:attrNameLst>
                                          <p:attrName>style.visibility</p:attrName>
                                        </p:attrNameLst>
                                      </p:cBhvr>
                                      <p:to>
                                        <p:strVal val="visible"/>
                                      </p:to>
                                    </p:set>
                                    <p:animEffect transition="in" filter="fade">
                                      <p:cBhvr>
                                        <p:cTn id="7" dur="500"/>
                                        <p:tgtEl>
                                          <p:spTgt spid="1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0" end="0"/>
                                            </p:txEl>
                                          </p:spTgt>
                                        </p:tgtEl>
                                        <p:attrNameLst>
                                          <p:attrName>style.visibility</p:attrName>
                                        </p:attrNameLst>
                                      </p:cBhvr>
                                      <p:to>
                                        <p:strVal val="visible"/>
                                      </p:to>
                                    </p:set>
                                    <p:animEffect transition="in" filter="fade">
                                      <p:cBhvr>
                                        <p:cTn id="12"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0" y="306199"/>
            <a:ext cx="12136800" cy="105472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Mission:  </a:t>
            </a:r>
            <a:endParaRPr b="1" dirty="0">
              <a:solidFill>
                <a:srgbClr val="FFFF00"/>
              </a:solidFill>
            </a:endParaRPr>
          </a:p>
        </p:txBody>
      </p:sp>
      <p:sp>
        <p:nvSpPr>
          <p:cNvPr id="104" name="Google Shape;104;p15"/>
          <p:cNvSpPr txBox="1"/>
          <p:nvPr/>
        </p:nvSpPr>
        <p:spPr>
          <a:xfrm>
            <a:off x="668500" y="1360919"/>
            <a:ext cx="10855000" cy="4429881"/>
          </a:xfrm>
          <a:prstGeom prst="rect">
            <a:avLst/>
          </a:prstGeom>
          <a:noFill/>
          <a:ln>
            <a:noFill/>
          </a:ln>
        </p:spPr>
        <p:txBody>
          <a:bodyPr spcFirstLastPara="1" wrap="square" lIns="91425" tIns="45700" rIns="91425" bIns="45700" anchor="t" anchorCtr="0">
            <a:noAutofit/>
          </a:bodyPr>
          <a:lstStyle/>
          <a:p>
            <a:pPr marL="50800" marR="0" lvl="0" algn="ctr" rtl="0">
              <a:lnSpc>
                <a:spcPct val="90000"/>
              </a:lnSpc>
              <a:spcBef>
                <a:spcPts val="0"/>
              </a:spcBef>
              <a:spcAft>
                <a:spcPts val="0"/>
              </a:spcAft>
              <a:buClr>
                <a:schemeClr val="accent2"/>
              </a:buClr>
              <a:buSzPts val="2800"/>
            </a:pPr>
            <a:r>
              <a:rPr lang="en-US" sz="2800" dirty="0">
                <a:solidFill>
                  <a:schemeClr val="accent2"/>
                </a:solidFill>
                <a:latin typeface="Lato"/>
                <a:ea typeface="Lato"/>
                <a:cs typeface="Lato"/>
                <a:sym typeface="Lato"/>
              </a:rPr>
              <a:t>END GLOBAL POVERTY BY 2040</a:t>
            </a:r>
            <a:endParaRPr sz="2800" dirty="0">
              <a:solidFill>
                <a:schemeClr val="accent2"/>
              </a:solidFill>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endParaRPr sz="2800" dirty="0">
              <a:solidFill>
                <a:schemeClr val="accent2"/>
              </a:solidFill>
              <a:latin typeface="Lato"/>
              <a:ea typeface="Lato"/>
              <a:cs typeface="Lato"/>
              <a:sym typeface="Lato"/>
            </a:endParaRPr>
          </a:p>
          <a:p>
            <a:pPr marL="50800" marR="0" lvl="0" algn="ctr" rtl="0">
              <a:lnSpc>
                <a:spcPct val="90000"/>
              </a:lnSpc>
              <a:spcBef>
                <a:spcPts val="0"/>
              </a:spcBef>
              <a:spcAft>
                <a:spcPts val="0"/>
              </a:spcAft>
              <a:buClr>
                <a:schemeClr val="accent2"/>
              </a:buClr>
              <a:buSzPts val="2800"/>
            </a:pPr>
            <a:r>
              <a:rPr lang="en-US" sz="2800" dirty="0">
                <a:solidFill>
                  <a:schemeClr val="bg1"/>
                </a:solidFill>
                <a:latin typeface="Lato"/>
                <a:ea typeface="Lato"/>
                <a:cs typeface="Lato"/>
                <a:sym typeface="Lato"/>
              </a:rPr>
              <a:t>How? </a:t>
            </a:r>
          </a:p>
          <a:p>
            <a:pPr marL="50800" marR="0" lvl="0" algn="ctr" rtl="0">
              <a:lnSpc>
                <a:spcPct val="90000"/>
              </a:lnSpc>
              <a:spcBef>
                <a:spcPts val="0"/>
              </a:spcBef>
              <a:spcAft>
                <a:spcPts val="0"/>
              </a:spcAft>
              <a:buClr>
                <a:schemeClr val="accent2"/>
              </a:buClr>
              <a:buSzPts val="2800"/>
            </a:pPr>
            <a:r>
              <a:rPr lang="en-US" sz="2800" dirty="0">
                <a:solidFill>
                  <a:schemeClr val="accent4">
                    <a:lumMod val="60000"/>
                    <a:lumOff val="40000"/>
                  </a:schemeClr>
                </a:solidFill>
                <a:latin typeface="Lato"/>
                <a:ea typeface="Lato"/>
                <a:cs typeface="Lato"/>
                <a:sym typeface="Lato"/>
              </a:rPr>
              <a:t>We EMPOWER HUMANITY to LIFT THEMSELVES Out of Poverty</a:t>
            </a:r>
          </a:p>
          <a:p>
            <a:pPr marL="50800" marR="0" lvl="0" algn="ctr" rtl="0">
              <a:lnSpc>
                <a:spcPct val="90000"/>
              </a:lnSpc>
              <a:spcBef>
                <a:spcPts val="0"/>
              </a:spcBef>
              <a:spcAft>
                <a:spcPts val="0"/>
              </a:spcAft>
              <a:buClr>
                <a:schemeClr val="accent2"/>
              </a:buClr>
              <a:buSzPts val="2800"/>
            </a:pPr>
            <a:r>
              <a:rPr lang="en-US" sz="2800" dirty="0">
                <a:solidFill>
                  <a:schemeClr val="accent4">
                    <a:lumMod val="60000"/>
                    <a:lumOff val="40000"/>
                  </a:schemeClr>
                </a:solidFill>
                <a:latin typeface="Lato"/>
                <a:ea typeface="Lato"/>
                <a:cs typeface="Lato"/>
                <a:sym typeface="Lato"/>
              </a:rPr>
              <a:t>—by UNITING Donor Adventurers—</a:t>
            </a:r>
          </a:p>
          <a:p>
            <a:pPr marL="50800" marR="0" lvl="0" algn="ctr" rtl="0">
              <a:lnSpc>
                <a:spcPct val="90000"/>
              </a:lnSpc>
              <a:spcBef>
                <a:spcPts val="0"/>
              </a:spcBef>
              <a:spcAft>
                <a:spcPts val="0"/>
              </a:spcAft>
              <a:buClr>
                <a:schemeClr val="accent2"/>
              </a:buClr>
              <a:buSzPts val="2800"/>
            </a:pPr>
            <a:r>
              <a:rPr lang="en-US" sz="2800" dirty="0">
                <a:solidFill>
                  <a:schemeClr val="accent4">
                    <a:lumMod val="60000"/>
                    <a:lumOff val="40000"/>
                  </a:schemeClr>
                </a:solidFill>
                <a:latin typeface="Lato"/>
                <a:ea typeface="Lato"/>
                <a:cs typeface="Lato"/>
                <a:sym typeface="Lato"/>
              </a:rPr>
              <a:t>with the Best Organizations on the Planet</a:t>
            </a:r>
            <a:endParaRPr sz="2800" dirty="0">
              <a:solidFill>
                <a:schemeClr val="accent4">
                  <a:lumMod val="60000"/>
                  <a:lumOff val="40000"/>
                </a:schemeClr>
              </a:solidFill>
              <a:latin typeface="Lato"/>
              <a:ea typeface="Lato"/>
              <a:cs typeface="Lato"/>
              <a:sym typeface="Lato"/>
            </a:endParaRPr>
          </a:p>
          <a:p>
            <a:pPr marL="0" marR="0" lvl="0" indent="0" algn="l" rtl="0">
              <a:lnSpc>
                <a:spcPct val="90000"/>
              </a:lnSpc>
              <a:spcBef>
                <a:spcPts val="0"/>
              </a:spcBef>
              <a:spcAft>
                <a:spcPts val="0"/>
              </a:spcAft>
              <a:buClr>
                <a:schemeClr val="accent2"/>
              </a:buClr>
              <a:buSzPts val="2800"/>
              <a:buFont typeface="Arial"/>
              <a:buNone/>
            </a:pPr>
            <a:endParaRPr sz="2800" dirty="0">
              <a:solidFill>
                <a:schemeClr val="accent4">
                  <a:lumMod val="60000"/>
                  <a:lumOff val="40000"/>
                </a:schemeClr>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Font typeface="Arial"/>
              <a:buNone/>
            </a:pPr>
            <a:endParaRPr dirty="0">
              <a:solidFill>
                <a:schemeClr val="accent4">
                  <a:lumMod val="60000"/>
                  <a:lumOff val="40000"/>
                </a:schemeClr>
              </a:solidFill>
            </a:endParaRPr>
          </a:p>
          <a:p>
            <a:pPr marL="0" marR="0" lvl="0" indent="0" algn="ctr" rtl="0">
              <a:lnSpc>
                <a:spcPct val="90000"/>
              </a:lnSpc>
              <a:spcBef>
                <a:spcPts val="1000"/>
              </a:spcBef>
              <a:spcAft>
                <a:spcPts val="0"/>
              </a:spcAft>
              <a:buClr>
                <a:schemeClr val="lt1"/>
              </a:buClr>
              <a:buSzPts val="1600"/>
              <a:buFont typeface="Arial"/>
              <a:buNone/>
            </a:pPr>
            <a:endParaRPr dirty="0"/>
          </a:p>
        </p:txBody>
      </p:sp>
      <p:sp>
        <p:nvSpPr>
          <p:cNvPr id="106" name="Google Shape;106;p15"/>
          <p:cNvSpPr txBox="1"/>
          <p:nvPr/>
        </p:nvSpPr>
        <p:spPr>
          <a:xfrm>
            <a:off x="0" y="5049317"/>
            <a:ext cx="4436076" cy="1808683"/>
          </a:xfrm>
          <a:prstGeom prst="rect">
            <a:avLst/>
          </a:prstGeom>
          <a:solidFill>
            <a:srgbClr val="1C4587"/>
          </a:solidFill>
          <a:ln>
            <a:noFill/>
          </a:ln>
        </p:spPr>
        <p:txBody>
          <a:bodyPr spcFirstLastPara="1" wrap="square" lIns="91425" tIns="91425" rIns="91425" bIns="91425" anchor="t" anchorCtr="0">
            <a:noAutofit/>
          </a:bodyPr>
          <a:lstStyle/>
          <a:p>
            <a:pPr lvl="0" algn="r"/>
            <a:r>
              <a:rPr lang="en-US" sz="2400" b="1" dirty="0">
                <a:solidFill>
                  <a:schemeClr val="bg1"/>
                </a:solidFill>
                <a:latin typeface="Lato"/>
                <a:ea typeface="Lato"/>
                <a:cs typeface="Lato"/>
                <a:sym typeface="Lato"/>
              </a:rPr>
              <a:t> </a:t>
            </a:r>
            <a:r>
              <a:rPr lang="en-US" sz="2400" b="1" i="1" dirty="0">
                <a:solidFill>
                  <a:schemeClr val="bg1"/>
                </a:solidFill>
                <a:latin typeface="Rosarivo"/>
                <a:ea typeface="Rosarivo"/>
                <a:cs typeface="Rosarivo"/>
                <a:sym typeface="Rosarivo"/>
              </a:rPr>
              <a:t>“So powerful is the light of unity </a:t>
            </a:r>
          </a:p>
          <a:p>
            <a:pPr lvl="0" algn="r"/>
            <a:r>
              <a:rPr lang="en-US" sz="2400" b="1" i="1" dirty="0">
                <a:solidFill>
                  <a:schemeClr val="bg1"/>
                </a:solidFill>
                <a:latin typeface="Rosarivo"/>
                <a:ea typeface="Rosarivo"/>
                <a:cs typeface="Rosarivo"/>
                <a:sym typeface="Rosarivo"/>
              </a:rPr>
              <a:t>that it can illuminate </a:t>
            </a:r>
          </a:p>
          <a:p>
            <a:pPr lvl="0" algn="r"/>
            <a:r>
              <a:rPr lang="en-US" sz="2400" b="1" i="1" dirty="0">
                <a:solidFill>
                  <a:schemeClr val="bg1"/>
                </a:solidFill>
                <a:latin typeface="Rosarivo"/>
                <a:ea typeface="Rosarivo"/>
                <a:cs typeface="Rosarivo"/>
                <a:sym typeface="Rosarivo"/>
              </a:rPr>
              <a:t>the whole earth.” </a:t>
            </a:r>
          </a:p>
          <a:p>
            <a:pPr lvl="0" algn="r"/>
            <a:r>
              <a:rPr lang="en-US" sz="2400" b="1" i="1" dirty="0">
                <a:solidFill>
                  <a:schemeClr val="accent2"/>
                </a:solidFill>
                <a:latin typeface="Rosarivo"/>
                <a:ea typeface="Rosarivo"/>
                <a:cs typeface="Rosarivo"/>
                <a:sym typeface="Rosarivo"/>
              </a:rPr>
              <a:t>- Baha ’U’ </a:t>
            </a:r>
            <a:r>
              <a:rPr lang="en-US" sz="2400" b="1" i="1" dirty="0" err="1">
                <a:solidFill>
                  <a:schemeClr val="accent2"/>
                </a:solidFill>
                <a:latin typeface="Rosarivo"/>
                <a:ea typeface="Rosarivo"/>
                <a:cs typeface="Rosarivo"/>
                <a:sym typeface="Rosarivo"/>
              </a:rPr>
              <a:t>Llah</a:t>
            </a:r>
            <a:endParaRPr lang="en-US" sz="2400" b="1" dirty="0">
              <a:solidFill>
                <a:schemeClr val="accent2"/>
              </a:solidFill>
              <a:latin typeface="Rosarivo"/>
              <a:ea typeface="Rosarivo"/>
              <a:cs typeface="Rosarivo"/>
              <a:sym typeface="Rosarivo"/>
            </a:endParaRPr>
          </a:p>
          <a:p>
            <a:pPr marL="0" lvl="0" indent="0" algn="l" rtl="0">
              <a:lnSpc>
                <a:spcPct val="90000"/>
              </a:lnSpc>
              <a:spcBef>
                <a:spcPts val="0"/>
              </a:spcBef>
              <a:spcAft>
                <a:spcPts val="0"/>
              </a:spcAft>
              <a:buClr>
                <a:schemeClr val="accent2"/>
              </a:buClr>
              <a:buSzPts val="2800"/>
              <a:buFont typeface="Arial"/>
              <a:buNone/>
            </a:pPr>
            <a:r>
              <a:rPr lang="en-US" sz="2800" b="1" dirty="0">
                <a:solidFill>
                  <a:schemeClr val="accent2"/>
                </a:solidFill>
                <a:latin typeface="Lato"/>
                <a:ea typeface="Lato"/>
                <a:cs typeface="Lato"/>
                <a:sym typeface="Lato"/>
              </a:rPr>
              <a:t>	</a:t>
            </a:r>
            <a:r>
              <a:rPr lang="en-US" sz="2800" dirty="0">
                <a:solidFill>
                  <a:schemeClr val="accent2"/>
                </a:solidFill>
                <a:latin typeface="Lato"/>
                <a:ea typeface="Lato"/>
                <a:cs typeface="Lato"/>
                <a:sym typeface="Lato"/>
              </a:rPr>
              <a:t>	</a:t>
            </a:r>
            <a:endParaRPr sz="2800" dirty="0">
              <a:solidFill>
                <a:schemeClr val="accent2"/>
              </a:solidFill>
              <a:latin typeface="Lato"/>
              <a:ea typeface="Lato"/>
              <a:cs typeface="Lato"/>
              <a:sym typeface="Lato"/>
            </a:endParaRPr>
          </a:p>
          <a:p>
            <a:pPr marL="3657600" lvl="0" indent="0" algn="l" rtl="0">
              <a:lnSpc>
                <a:spcPct val="90000"/>
              </a:lnSpc>
              <a:spcBef>
                <a:spcPts val="0"/>
              </a:spcBef>
              <a:spcAft>
                <a:spcPts val="0"/>
              </a:spcAft>
              <a:buClr>
                <a:schemeClr val="accent2"/>
              </a:buClr>
              <a:buSzPts val="2800"/>
              <a:buFont typeface="Arial"/>
              <a:buNone/>
            </a:pPr>
            <a:endParaRPr sz="500" dirty="0">
              <a:solidFill>
                <a:schemeClr val="accent2"/>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ctrTitle"/>
          </p:nvPr>
        </p:nvSpPr>
        <p:spPr>
          <a:xfrm>
            <a:off x="0" y="455025"/>
            <a:ext cx="12192000" cy="745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a:latin typeface="Rosarivo"/>
                <a:ea typeface="Rosarivo"/>
                <a:cs typeface="Rosarivo"/>
                <a:sym typeface="Rosarivo"/>
              </a:rPr>
              <a:t>Organizational </a:t>
            </a:r>
            <a:r>
              <a:rPr lang="en-US" sz="3800">
                <a:latin typeface="Rosarivo"/>
                <a:ea typeface="Rosarivo"/>
                <a:cs typeface="Rosarivo"/>
                <a:sym typeface="Rosarivo"/>
              </a:rPr>
              <a:t>CHART</a:t>
            </a:r>
            <a:endParaRPr/>
          </a:p>
        </p:txBody>
      </p:sp>
      <p:sp>
        <p:nvSpPr>
          <p:cNvPr id="138" name="Google Shape;138;p19"/>
          <p:cNvSpPr/>
          <p:nvPr/>
        </p:nvSpPr>
        <p:spPr>
          <a:xfrm>
            <a:off x="4720175" y="1479075"/>
            <a:ext cx="2455500" cy="745500"/>
          </a:xfrm>
          <a:prstGeom prst="flowChartAlternateProcess">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000" b="1" u="sng">
                <a:solidFill>
                  <a:schemeClr val="dk1"/>
                </a:solidFill>
                <a:latin typeface="Calibri"/>
                <a:ea typeface="Calibri"/>
                <a:cs typeface="Calibri"/>
                <a:sym typeface="Calibri"/>
              </a:rPr>
              <a:t>Narnia Foundation</a:t>
            </a:r>
            <a:endParaRPr sz="160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b="1">
                <a:solidFill>
                  <a:schemeClr val="dk1"/>
                </a:solidFill>
                <a:latin typeface="Calibri"/>
                <a:ea typeface="Calibri"/>
                <a:cs typeface="Calibri"/>
                <a:sym typeface="Calibri"/>
              </a:rPr>
              <a:t>501c3 PARENT ORG</a:t>
            </a:r>
            <a:endParaRPr sz="1600">
              <a:solidFill>
                <a:schemeClr val="dk1"/>
              </a:solidFill>
              <a:latin typeface="Calibri"/>
              <a:ea typeface="Calibri"/>
              <a:cs typeface="Calibri"/>
              <a:sym typeface="Calibri"/>
            </a:endParaRPr>
          </a:p>
        </p:txBody>
      </p:sp>
      <p:sp>
        <p:nvSpPr>
          <p:cNvPr id="139" name="Google Shape;139;p19"/>
          <p:cNvSpPr/>
          <p:nvPr/>
        </p:nvSpPr>
        <p:spPr>
          <a:xfrm>
            <a:off x="8067425" y="3139025"/>
            <a:ext cx="2664000" cy="678900"/>
          </a:xfrm>
          <a:prstGeom prst="flowChartAlternateProcess">
            <a:avLst/>
          </a:prstGeom>
          <a:solidFill>
            <a:schemeClr val="lt1"/>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u="sng">
                <a:solidFill>
                  <a:schemeClr val="dk1"/>
                </a:solidFill>
                <a:latin typeface="Calibri"/>
                <a:ea typeface="Calibri"/>
                <a:cs typeface="Calibri"/>
                <a:sym typeface="Calibri"/>
              </a:rPr>
              <a:t>Narnia Expeditions</a:t>
            </a:r>
            <a:endParaRPr sz="140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dk1"/>
                </a:solidFill>
                <a:latin typeface="Calibri"/>
                <a:ea typeface="Calibri"/>
                <a:cs typeface="Calibri"/>
                <a:sym typeface="Calibri"/>
              </a:rPr>
              <a:t>501c3 Supporting Org</a:t>
            </a:r>
            <a:endParaRPr sz="1400">
              <a:solidFill>
                <a:schemeClr val="dk1"/>
              </a:solidFill>
              <a:latin typeface="Calibri"/>
              <a:ea typeface="Calibri"/>
              <a:cs typeface="Calibri"/>
              <a:sym typeface="Calibri"/>
            </a:endParaRPr>
          </a:p>
        </p:txBody>
      </p:sp>
      <p:sp>
        <p:nvSpPr>
          <p:cNvPr id="140" name="Google Shape;140;p19"/>
          <p:cNvSpPr/>
          <p:nvPr/>
        </p:nvSpPr>
        <p:spPr>
          <a:xfrm>
            <a:off x="1310775" y="3147800"/>
            <a:ext cx="2455500" cy="678900"/>
          </a:xfrm>
          <a:prstGeom prst="flowChartAlternateProcess">
            <a:avLst/>
          </a:prstGeom>
          <a:solidFill>
            <a:schemeClr val="lt1"/>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u="sng">
                <a:solidFill>
                  <a:schemeClr val="dk1"/>
                </a:solidFill>
                <a:latin typeface="Calibri"/>
                <a:ea typeface="Calibri"/>
                <a:cs typeface="Calibri"/>
                <a:sym typeface="Calibri"/>
              </a:rPr>
              <a:t>Narnia Endowment</a:t>
            </a:r>
            <a:endParaRPr sz="140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dk1"/>
                </a:solidFill>
                <a:latin typeface="Calibri"/>
                <a:ea typeface="Calibri"/>
                <a:cs typeface="Calibri"/>
                <a:sym typeface="Calibri"/>
              </a:rPr>
              <a:t>501c3 Supporting Org</a:t>
            </a:r>
            <a:endParaRPr sz="1400">
              <a:solidFill>
                <a:schemeClr val="dk1"/>
              </a:solidFill>
              <a:latin typeface="Calibri"/>
              <a:ea typeface="Calibri"/>
              <a:cs typeface="Calibri"/>
              <a:sym typeface="Calibri"/>
            </a:endParaRPr>
          </a:p>
        </p:txBody>
      </p:sp>
      <p:sp>
        <p:nvSpPr>
          <p:cNvPr id="141" name="Google Shape;141;p19"/>
          <p:cNvSpPr txBox="1"/>
          <p:nvPr/>
        </p:nvSpPr>
        <p:spPr>
          <a:xfrm>
            <a:off x="1626050" y="3817925"/>
            <a:ext cx="1869300" cy="436525"/>
          </a:xfrm>
          <a:prstGeom prst="rect">
            <a:avLst/>
          </a:prstGeom>
          <a:solidFill>
            <a:srgbClr val="FEE599"/>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5 </a:t>
            </a:r>
            <a:r>
              <a:rPr lang="en-US" sz="1400" b="1" dirty="0">
                <a:solidFill>
                  <a:schemeClr val="dk1"/>
                </a:solidFill>
                <a:latin typeface="Calibri"/>
                <a:ea typeface="Calibri"/>
                <a:cs typeface="Calibri"/>
                <a:sym typeface="Calibri"/>
              </a:rPr>
              <a:t> Board Members</a:t>
            </a:r>
            <a:endParaRPr sz="1200" dirty="0">
              <a:solidFill>
                <a:schemeClr val="dk1"/>
              </a:solidFill>
              <a:latin typeface="Calibri"/>
              <a:ea typeface="Calibri"/>
              <a:cs typeface="Calibri"/>
              <a:sym typeface="Calibri"/>
            </a:endParaRPr>
          </a:p>
        </p:txBody>
      </p:sp>
      <p:sp>
        <p:nvSpPr>
          <p:cNvPr id="142" name="Google Shape;142;p19"/>
          <p:cNvSpPr txBox="1"/>
          <p:nvPr/>
        </p:nvSpPr>
        <p:spPr>
          <a:xfrm>
            <a:off x="8446700" y="3817925"/>
            <a:ext cx="1965000" cy="431425"/>
          </a:xfrm>
          <a:prstGeom prst="rect">
            <a:avLst/>
          </a:prstGeom>
          <a:solidFill>
            <a:srgbClr val="FEE599"/>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7 </a:t>
            </a:r>
            <a:r>
              <a:rPr lang="en-US" sz="1400" b="1" dirty="0">
                <a:solidFill>
                  <a:schemeClr val="dk1"/>
                </a:solidFill>
                <a:latin typeface="Calibri"/>
                <a:ea typeface="Calibri"/>
                <a:cs typeface="Calibri"/>
                <a:sym typeface="Calibri"/>
              </a:rPr>
              <a:t> Board Members</a:t>
            </a:r>
            <a:endParaRPr sz="1200" dirty="0">
              <a:solidFill>
                <a:schemeClr val="dk1"/>
              </a:solidFill>
              <a:latin typeface="Calibri"/>
              <a:ea typeface="Calibri"/>
              <a:cs typeface="Calibri"/>
              <a:sym typeface="Calibri"/>
            </a:endParaRPr>
          </a:p>
        </p:txBody>
      </p:sp>
      <p:sp>
        <p:nvSpPr>
          <p:cNvPr id="143" name="Google Shape;143;p19"/>
          <p:cNvSpPr txBox="1"/>
          <p:nvPr/>
        </p:nvSpPr>
        <p:spPr>
          <a:xfrm>
            <a:off x="8427900" y="4240985"/>
            <a:ext cx="1983800" cy="924466"/>
          </a:xfrm>
          <a:prstGeom prst="rect">
            <a:avLst/>
          </a:prstGeom>
          <a:solidFill>
            <a:srgbClr val="DBDBDB"/>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Advisory Board: </a:t>
            </a:r>
            <a:endParaRPr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b="1" dirty="0">
                <a:solidFill>
                  <a:schemeClr val="dk1"/>
                </a:solidFill>
                <a:latin typeface="Calibri"/>
                <a:ea typeface="Calibri"/>
                <a:cs typeface="Calibri"/>
                <a:sym typeface="Calibri"/>
              </a:rPr>
              <a:t>Executive Advisors, </a:t>
            </a:r>
            <a:r>
              <a:rPr lang="en-US" sz="1400" b="1" dirty="0">
                <a:solidFill>
                  <a:schemeClr val="dk1"/>
                </a:solidFill>
                <a:latin typeface="Calibri"/>
                <a:ea typeface="Calibri"/>
                <a:cs typeface="Calibri"/>
                <a:sym typeface="Calibri"/>
              </a:rPr>
              <a:t>Expedition Leaders &amp; </a:t>
            </a:r>
            <a:r>
              <a:rPr lang="en-US" b="1" dirty="0">
                <a:solidFill>
                  <a:schemeClr val="dk1"/>
                </a:solidFill>
                <a:latin typeface="Calibri"/>
                <a:ea typeface="Calibri"/>
                <a:cs typeface="Calibri"/>
                <a:sym typeface="Calibri"/>
              </a:rPr>
              <a:t> Specialists</a:t>
            </a:r>
            <a:endParaRPr sz="1200" dirty="0">
              <a:solidFill>
                <a:schemeClr val="dk1"/>
              </a:solidFill>
              <a:latin typeface="Calibri"/>
              <a:ea typeface="Calibri"/>
              <a:cs typeface="Calibri"/>
              <a:sym typeface="Calibri"/>
            </a:endParaRPr>
          </a:p>
        </p:txBody>
      </p:sp>
      <p:sp>
        <p:nvSpPr>
          <p:cNvPr id="144" name="Google Shape;144;p19"/>
          <p:cNvSpPr txBox="1"/>
          <p:nvPr/>
        </p:nvSpPr>
        <p:spPr>
          <a:xfrm>
            <a:off x="4818225" y="3657725"/>
            <a:ext cx="2316300" cy="1148700"/>
          </a:xfrm>
          <a:prstGeom prst="rect">
            <a:avLst/>
          </a:prstGeom>
          <a:solidFill>
            <a:schemeClr val="lt2"/>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b="1">
                <a:solidFill>
                  <a:schemeClr val="dk1"/>
                </a:solidFill>
                <a:latin typeface="Calibri"/>
                <a:ea typeface="Calibri"/>
                <a:cs typeface="Calibri"/>
                <a:sym typeface="Calibri"/>
              </a:rPr>
              <a:t>Advisory Board:</a:t>
            </a:r>
            <a:endParaRPr sz="16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dk1"/>
                </a:solidFill>
                <a:latin typeface="Calibri"/>
                <a:ea typeface="Calibri"/>
                <a:cs typeface="Calibri"/>
                <a:sym typeface="Calibri"/>
              </a:rPr>
              <a:t>Executive Advisors, Specialists  &amp; </a:t>
            </a:r>
            <a:endParaRPr/>
          </a:p>
          <a:p>
            <a:pPr marL="0" marR="0" lvl="0" indent="0" algn="ctr" rtl="0">
              <a:spcBef>
                <a:spcPts val="0"/>
              </a:spcBef>
              <a:spcAft>
                <a:spcPts val="0"/>
              </a:spcAft>
              <a:buNone/>
            </a:pPr>
            <a:r>
              <a:rPr lang="en-US" sz="1600" b="1">
                <a:solidFill>
                  <a:schemeClr val="dk1"/>
                </a:solidFill>
                <a:latin typeface="Calibri"/>
                <a:ea typeface="Calibri"/>
                <a:cs typeface="Calibri"/>
                <a:sym typeface="Calibri"/>
              </a:rPr>
              <a:t>Intern Mentors</a:t>
            </a:r>
            <a:endParaRPr sz="1200">
              <a:solidFill>
                <a:schemeClr val="dk1"/>
              </a:solidFill>
              <a:latin typeface="Calibri"/>
              <a:ea typeface="Calibri"/>
              <a:cs typeface="Calibri"/>
              <a:sym typeface="Calibri"/>
            </a:endParaRPr>
          </a:p>
        </p:txBody>
      </p:sp>
      <p:cxnSp>
        <p:nvCxnSpPr>
          <p:cNvPr id="145" name="Google Shape;145;p19"/>
          <p:cNvCxnSpPr/>
          <p:nvPr/>
        </p:nvCxnSpPr>
        <p:spPr>
          <a:xfrm flipH="1">
            <a:off x="3102366" y="2162907"/>
            <a:ext cx="1792605" cy="1115695"/>
          </a:xfrm>
          <a:prstGeom prst="straightConnector1">
            <a:avLst/>
          </a:prstGeom>
          <a:noFill/>
          <a:ln w="9525" cap="flat" cmpd="sng">
            <a:solidFill>
              <a:schemeClr val="lt1"/>
            </a:solidFill>
            <a:prstDash val="solid"/>
            <a:miter lim="800000"/>
            <a:headEnd type="none" w="sm" len="sm"/>
            <a:tailEnd type="none" w="sm" len="sm"/>
          </a:ln>
        </p:spPr>
      </p:cxnSp>
      <p:cxnSp>
        <p:nvCxnSpPr>
          <p:cNvPr id="146" name="Google Shape;146;p19"/>
          <p:cNvCxnSpPr/>
          <p:nvPr/>
        </p:nvCxnSpPr>
        <p:spPr>
          <a:xfrm rot="10800000">
            <a:off x="7134536" y="2207855"/>
            <a:ext cx="1869300" cy="1148700"/>
          </a:xfrm>
          <a:prstGeom prst="straightConnector1">
            <a:avLst/>
          </a:prstGeom>
          <a:noFill/>
          <a:ln w="9525" cap="flat" cmpd="sng">
            <a:solidFill>
              <a:schemeClr val="lt1"/>
            </a:solidFill>
            <a:prstDash val="solid"/>
            <a:miter lim="800000"/>
            <a:headEnd type="none" w="sm" len="sm"/>
            <a:tailEnd type="none" w="sm" len="sm"/>
          </a:ln>
        </p:spPr>
      </p:cxnSp>
      <p:cxnSp>
        <p:nvCxnSpPr>
          <p:cNvPr id="147" name="Google Shape;147;p19"/>
          <p:cNvCxnSpPr>
            <a:cxnSpLocks/>
            <a:stCxn id="148" idx="2"/>
          </p:cNvCxnSpPr>
          <p:nvPr/>
        </p:nvCxnSpPr>
        <p:spPr>
          <a:xfrm flipH="1">
            <a:off x="5943725" y="2907725"/>
            <a:ext cx="4200" cy="815950"/>
          </a:xfrm>
          <a:prstGeom prst="straightConnector1">
            <a:avLst/>
          </a:prstGeom>
          <a:noFill/>
          <a:ln w="9525" cap="flat" cmpd="sng">
            <a:solidFill>
              <a:schemeClr val="lt1"/>
            </a:solidFill>
            <a:prstDash val="solid"/>
            <a:miter lim="800000"/>
            <a:headEnd type="none" w="sm" len="sm"/>
            <a:tailEnd type="none" w="sm" len="sm"/>
          </a:ln>
        </p:spPr>
      </p:cxnSp>
      <p:cxnSp>
        <p:nvCxnSpPr>
          <p:cNvPr id="149" name="Google Shape;149;p19"/>
          <p:cNvCxnSpPr/>
          <p:nvPr/>
        </p:nvCxnSpPr>
        <p:spPr>
          <a:xfrm rot="10800000">
            <a:off x="3495431" y="3534507"/>
            <a:ext cx="4572000" cy="0"/>
          </a:xfrm>
          <a:prstGeom prst="straightConnector1">
            <a:avLst/>
          </a:prstGeom>
          <a:noFill/>
          <a:ln w="9525" cap="flat" cmpd="sng">
            <a:solidFill>
              <a:schemeClr val="lt1"/>
            </a:solidFill>
            <a:prstDash val="solid"/>
            <a:miter lim="800000"/>
            <a:headEnd type="none" w="sm" len="sm"/>
            <a:tailEnd type="none" w="sm" len="sm"/>
          </a:ln>
        </p:spPr>
      </p:cxnSp>
      <p:sp>
        <p:nvSpPr>
          <p:cNvPr id="148" name="Google Shape;148;p19"/>
          <p:cNvSpPr txBox="1"/>
          <p:nvPr/>
        </p:nvSpPr>
        <p:spPr>
          <a:xfrm>
            <a:off x="5057375" y="2224574"/>
            <a:ext cx="1781100" cy="683151"/>
          </a:xfrm>
          <a:prstGeom prst="rect">
            <a:avLst/>
          </a:prstGeom>
          <a:solidFill>
            <a:srgbClr val="FEE599"/>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400" b="1" dirty="0">
                <a:solidFill>
                  <a:schemeClr val="dk1"/>
                </a:solidFill>
                <a:latin typeface="Calibri"/>
                <a:ea typeface="Calibri"/>
                <a:cs typeface="Calibri"/>
                <a:sym typeface="Calibri"/>
              </a:rPr>
              <a:t>7-Member</a:t>
            </a:r>
            <a:endParaRPr dirty="0"/>
          </a:p>
          <a:p>
            <a:pPr marL="0" marR="0" lvl="0" indent="0" algn="ctr" rtl="0">
              <a:spcBef>
                <a:spcPts val="0"/>
              </a:spcBef>
              <a:spcAft>
                <a:spcPts val="0"/>
              </a:spcAft>
              <a:buNone/>
            </a:pPr>
            <a:r>
              <a:rPr lang="en-US" sz="1400" b="1" dirty="0">
                <a:solidFill>
                  <a:schemeClr val="dk1"/>
                </a:solidFill>
                <a:latin typeface="Calibri"/>
                <a:ea typeface="Calibri"/>
                <a:cs typeface="Calibri"/>
                <a:sym typeface="Calibri"/>
              </a:rPr>
              <a:t>Board of Directors</a:t>
            </a:r>
            <a:endParaRPr sz="1200" dirty="0">
              <a:solidFill>
                <a:schemeClr val="dk1"/>
              </a:solidFill>
              <a:latin typeface="Calibri"/>
              <a:ea typeface="Calibri"/>
              <a:cs typeface="Calibri"/>
              <a:sym typeface="Calibri"/>
            </a:endParaRPr>
          </a:p>
        </p:txBody>
      </p:sp>
      <p:sp>
        <p:nvSpPr>
          <p:cNvPr id="150" name="Google Shape;150;p19"/>
          <p:cNvSpPr/>
          <p:nvPr/>
        </p:nvSpPr>
        <p:spPr>
          <a:xfrm>
            <a:off x="0" y="5476551"/>
            <a:ext cx="12192000" cy="1381374"/>
          </a:xfrm>
          <a:prstGeom prst="rect">
            <a:avLst/>
          </a:prstGeom>
          <a:solidFill>
            <a:srgbClr val="1C4587"/>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“At the end of life we will not be judged by how many diplomas we have received,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how much money we have made, how many great things we have done. </a:t>
            </a:r>
            <a:endParaRPr b="1" dirty="0"/>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We will be judged by “I was hungry, and you gave me something to eat, I was naked and you clothed me.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I was homeless, and you took me in.”   </a:t>
            </a:r>
            <a:r>
              <a:rPr lang="en-US" sz="1400" b="1" dirty="0">
                <a:solidFill>
                  <a:schemeClr val="accent2"/>
                </a:solidFill>
                <a:latin typeface="Rosarivo"/>
                <a:ea typeface="Rosarivo"/>
                <a:cs typeface="Rosarivo"/>
                <a:sym typeface="Rosarivo"/>
              </a:rPr>
              <a:t>- Mother Teresa</a:t>
            </a:r>
            <a:endParaRPr b="1" dirty="0"/>
          </a:p>
        </p:txBody>
      </p:sp>
      <p:sp>
        <p:nvSpPr>
          <p:cNvPr id="151" name="Google Shape;151;p19"/>
          <p:cNvSpPr txBox="1"/>
          <p:nvPr/>
        </p:nvSpPr>
        <p:spPr>
          <a:xfrm>
            <a:off x="1626050" y="4240984"/>
            <a:ext cx="1869300" cy="924466"/>
          </a:xfrm>
          <a:prstGeom prst="rect">
            <a:avLst/>
          </a:prstGeom>
          <a:solidFill>
            <a:schemeClr val="lt2"/>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Advisory Board:</a:t>
            </a:r>
            <a:endParaRPr sz="16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Executive Advisors &amp; Specialists </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440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fade">
                                      <p:cBhvr>
                                        <p:cTn id="10" dur="500"/>
                                        <p:tgtEl>
                                          <p:spTgt spid="148"/>
                                        </p:tgtEl>
                                      </p:cBhvr>
                                    </p:animEffect>
                                  </p:childTnLst>
                                </p:cTn>
                              </p:par>
                              <p:par>
                                <p:cTn id="11" presetID="10" presetClass="entr" presetSubtype="0"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fade">
                                      <p:cBhvr>
                                        <p:cTn id="13" dur="500"/>
                                        <p:tgtEl>
                                          <p:spTgt spid="1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5"/>
                                        </p:tgtEl>
                                        <p:attrNameLst>
                                          <p:attrName>style.visibility</p:attrName>
                                        </p:attrNameLst>
                                      </p:cBhvr>
                                      <p:to>
                                        <p:strVal val="visible"/>
                                      </p:to>
                                    </p:set>
                                    <p:animEffect transition="in" filter="fade">
                                      <p:cBhvr>
                                        <p:cTn id="18" dur="500"/>
                                        <p:tgtEl>
                                          <p:spTgt spid="145"/>
                                        </p:tgtEl>
                                      </p:cBhvr>
                                    </p:animEffect>
                                  </p:childTnLst>
                                </p:cTn>
                              </p:par>
                              <p:par>
                                <p:cTn id="19" presetID="10" presetClass="entr" presetSubtype="0" fill="hold" nodeType="with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fade">
                                      <p:cBhvr>
                                        <p:cTn id="21" dur="500"/>
                                        <p:tgtEl>
                                          <p:spTgt spid="140"/>
                                        </p:tgtEl>
                                      </p:cBhvr>
                                    </p:animEffect>
                                  </p:childTnLst>
                                </p:cTn>
                              </p:par>
                              <p:par>
                                <p:cTn id="22" presetID="10" presetClass="entr" presetSubtype="0" fill="hold"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9"/>
                                        </p:tgtEl>
                                        <p:attrNameLst>
                                          <p:attrName>style.visibility</p:attrName>
                                        </p:attrNameLst>
                                      </p:cBhvr>
                                      <p:to>
                                        <p:strVal val="visible"/>
                                      </p:to>
                                    </p:set>
                                    <p:animEffect transition="in" filter="fade">
                                      <p:cBhvr>
                                        <p:cTn id="29" dur="500"/>
                                        <p:tgtEl>
                                          <p:spTgt spid="149"/>
                                        </p:tgtEl>
                                      </p:cBhvr>
                                    </p:animEffect>
                                  </p:childTnLst>
                                </p:cTn>
                              </p:par>
                              <p:par>
                                <p:cTn id="30" presetID="10" presetClass="entr" presetSubtype="0" fill="hold" nodeType="withEffect">
                                  <p:stCondLst>
                                    <p:cond delay="0"/>
                                  </p:stCondLst>
                                  <p:childTnLst>
                                    <p:set>
                                      <p:cBhvr>
                                        <p:cTn id="31" dur="1" fill="hold">
                                          <p:stCondLst>
                                            <p:cond delay="0"/>
                                          </p:stCondLst>
                                        </p:cTn>
                                        <p:tgtEl>
                                          <p:spTgt spid="146"/>
                                        </p:tgtEl>
                                        <p:attrNameLst>
                                          <p:attrName>style.visibility</p:attrName>
                                        </p:attrNameLst>
                                      </p:cBhvr>
                                      <p:to>
                                        <p:strVal val="visible"/>
                                      </p:to>
                                    </p:set>
                                    <p:animEffect transition="in" filter="fade">
                                      <p:cBhvr>
                                        <p:cTn id="32" dur="500"/>
                                        <p:tgtEl>
                                          <p:spTgt spid="146"/>
                                        </p:tgtEl>
                                      </p:cBhvr>
                                    </p:animEffect>
                                  </p:childTnLst>
                                </p:cTn>
                              </p:par>
                              <p:par>
                                <p:cTn id="33" presetID="10" presetClass="entr" presetSubtype="0" fill="hold" nodeType="with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fade">
                                      <p:cBhvr>
                                        <p:cTn id="35" dur="500"/>
                                        <p:tgtEl>
                                          <p:spTgt spid="139"/>
                                        </p:tgtEl>
                                      </p:cBhvr>
                                    </p:animEffect>
                                  </p:childTnLst>
                                </p:cTn>
                              </p:par>
                              <p:par>
                                <p:cTn id="36" presetID="10" presetClass="entr" presetSubtype="0" fill="hold" nodeType="withEffect">
                                  <p:stCondLst>
                                    <p:cond delay="0"/>
                                  </p:stCondLst>
                                  <p:childTnLst>
                                    <p:set>
                                      <p:cBhvr>
                                        <p:cTn id="37" dur="1" fill="hold">
                                          <p:stCondLst>
                                            <p:cond delay="0"/>
                                          </p:stCondLst>
                                        </p:cTn>
                                        <p:tgtEl>
                                          <p:spTgt spid="142"/>
                                        </p:tgtEl>
                                        <p:attrNameLst>
                                          <p:attrName>style.visibility</p:attrName>
                                        </p:attrNameLst>
                                      </p:cBhvr>
                                      <p:to>
                                        <p:strVal val="visible"/>
                                      </p:to>
                                    </p:set>
                                    <p:animEffect transition="in" filter="fade">
                                      <p:cBhvr>
                                        <p:cTn id="38" dur="500"/>
                                        <p:tgtEl>
                                          <p:spTgt spid="142"/>
                                        </p:tgtEl>
                                      </p:cBhvr>
                                    </p:animEffect>
                                  </p:childTnLst>
                                </p:cTn>
                              </p:par>
                              <p:par>
                                <p:cTn id="39" presetID="10" presetClass="entr" presetSubtype="0" fill="hold" nodeType="with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fade">
                                      <p:cBhvr>
                                        <p:cTn id="4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ctrTitle"/>
          </p:nvPr>
        </p:nvSpPr>
        <p:spPr>
          <a:xfrm>
            <a:off x="0" y="455025"/>
            <a:ext cx="12192000" cy="745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err="1">
                <a:latin typeface="Rosarivo"/>
                <a:ea typeface="Rosarivo"/>
                <a:cs typeface="Rosarivo"/>
                <a:sym typeface="Rosarivo"/>
              </a:rPr>
              <a:t>DreamTeam</a:t>
            </a:r>
            <a:r>
              <a:rPr lang="en-US" sz="5400" dirty="0">
                <a:latin typeface="Rosarivo"/>
                <a:ea typeface="Rosarivo"/>
                <a:cs typeface="Rosarivo"/>
                <a:sym typeface="Rosarivo"/>
              </a:rPr>
              <a:t> </a:t>
            </a:r>
            <a:r>
              <a:rPr lang="en-US" sz="3800" dirty="0">
                <a:latin typeface="Rosarivo"/>
                <a:ea typeface="Rosarivo"/>
                <a:cs typeface="Rosarivo"/>
                <a:sym typeface="Rosarivo"/>
              </a:rPr>
              <a:t>CHART</a:t>
            </a:r>
            <a:endParaRPr dirty="0"/>
          </a:p>
        </p:txBody>
      </p:sp>
      <p:sp>
        <p:nvSpPr>
          <p:cNvPr id="138" name="Google Shape;138;p19"/>
          <p:cNvSpPr/>
          <p:nvPr/>
        </p:nvSpPr>
        <p:spPr>
          <a:xfrm>
            <a:off x="3903483" y="1200525"/>
            <a:ext cx="3767273" cy="1074204"/>
          </a:xfrm>
          <a:prstGeom prst="flowChartAlternateProcess">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000" b="1" u="sng" dirty="0">
                <a:solidFill>
                  <a:schemeClr val="dk1"/>
                </a:solidFill>
                <a:latin typeface="Calibri"/>
                <a:ea typeface="Calibri"/>
                <a:cs typeface="Calibri"/>
                <a:sym typeface="Calibri"/>
              </a:rPr>
              <a:t>Chair: Carrie Grow</a:t>
            </a:r>
          </a:p>
          <a:p>
            <a:pPr marL="0" marR="0" lvl="0" indent="0" algn="ctr" rtl="0">
              <a:spcBef>
                <a:spcPts val="0"/>
              </a:spcBef>
              <a:spcAft>
                <a:spcPts val="0"/>
              </a:spcAft>
              <a:buNone/>
            </a:pPr>
            <a:r>
              <a:rPr lang="en-US" sz="2000" b="1" u="sng" dirty="0">
                <a:solidFill>
                  <a:schemeClr val="dk1"/>
                </a:solidFill>
                <a:latin typeface="Calibri"/>
                <a:ea typeface="Calibri"/>
                <a:cs typeface="Calibri"/>
                <a:sym typeface="Calibri"/>
              </a:rPr>
              <a:t>Board Vice Chairs</a:t>
            </a:r>
          </a:p>
          <a:p>
            <a:pPr marL="0" marR="0" lvl="0" indent="0" algn="ctr" rtl="0">
              <a:spcBef>
                <a:spcPts val="0"/>
              </a:spcBef>
              <a:spcAft>
                <a:spcPts val="0"/>
              </a:spcAft>
              <a:buNone/>
            </a:pPr>
            <a:r>
              <a:rPr lang="en-US" sz="2000" b="1" u="sng" dirty="0">
                <a:solidFill>
                  <a:schemeClr val="dk1"/>
                </a:solidFill>
                <a:latin typeface="Calibri"/>
                <a:ea typeface="Calibri"/>
                <a:cs typeface="Calibri"/>
                <a:sym typeface="Calibri"/>
              </a:rPr>
              <a:t>CEO: </a:t>
            </a:r>
            <a:r>
              <a:rPr lang="en-US" sz="2000" b="1" u="sng" dirty="0" err="1">
                <a:solidFill>
                  <a:schemeClr val="dk1"/>
                </a:solidFill>
                <a:latin typeface="Calibri"/>
                <a:ea typeface="Calibri"/>
                <a:cs typeface="Calibri"/>
                <a:sym typeface="Calibri"/>
              </a:rPr>
              <a:t>Darol</a:t>
            </a:r>
            <a:r>
              <a:rPr lang="en-US" sz="2000" b="1" u="sng" dirty="0">
                <a:solidFill>
                  <a:schemeClr val="dk1"/>
                </a:solidFill>
                <a:latin typeface="Calibri"/>
                <a:ea typeface="Calibri"/>
                <a:cs typeface="Calibri"/>
                <a:sym typeface="Calibri"/>
              </a:rPr>
              <a:t> Wagstaff</a:t>
            </a:r>
            <a:endParaRPr sz="1600" dirty="0">
              <a:solidFill>
                <a:schemeClr val="dk1"/>
              </a:solidFill>
              <a:latin typeface="Calibri"/>
              <a:ea typeface="Calibri"/>
              <a:cs typeface="Calibri"/>
              <a:sym typeface="Calibri"/>
            </a:endParaRPr>
          </a:p>
        </p:txBody>
      </p:sp>
      <p:sp>
        <p:nvSpPr>
          <p:cNvPr id="139" name="Google Shape;139;p19"/>
          <p:cNvSpPr/>
          <p:nvPr/>
        </p:nvSpPr>
        <p:spPr>
          <a:xfrm>
            <a:off x="8067425" y="3278601"/>
            <a:ext cx="2664000" cy="539323"/>
          </a:xfrm>
          <a:prstGeom prst="flowChartAlternateProcess">
            <a:avLst/>
          </a:prstGeom>
          <a:solidFill>
            <a:schemeClr val="lt1"/>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u="sng" dirty="0">
                <a:solidFill>
                  <a:schemeClr val="dk1"/>
                </a:solidFill>
                <a:latin typeface="Calibri"/>
                <a:ea typeface="Calibri"/>
                <a:cs typeface="Calibri"/>
                <a:sym typeface="Calibri"/>
              </a:rPr>
              <a:t>Marketing Director</a:t>
            </a: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p:txBody>
      </p:sp>
      <p:sp>
        <p:nvSpPr>
          <p:cNvPr id="140" name="Google Shape;140;p19"/>
          <p:cNvSpPr/>
          <p:nvPr/>
        </p:nvSpPr>
        <p:spPr>
          <a:xfrm>
            <a:off x="4657351" y="2641335"/>
            <a:ext cx="2455500" cy="637264"/>
          </a:xfrm>
          <a:prstGeom prst="flowChartAlternateProcess">
            <a:avLst/>
          </a:prstGeom>
          <a:solidFill>
            <a:schemeClr val="lt1"/>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u="sng" dirty="0">
                <a:solidFill>
                  <a:schemeClr val="dk1"/>
                </a:solidFill>
                <a:latin typeface="Calibri"/>
                <a:ea typeface="Calibri"/>
                <a:cs typeface="Calibri"/>
                <a:sym typeface="Calibri"/>
              </a:rPr>
              <a:t>Field Operations GM</a:t>
            </a:r>
            <a:endParaRPr sz="1400" dirty="0">
              <a:solidFill>
                <a:schemeClr val="dk1"/>
              </a:solidFill>
              <a:latin typeface="Calibri"/>
              <a:ea typeface="Calibri"/>
              <a:cs typeface="Calibri"/>
              <a:sym typeface="Calibri"/>
            </a:endParaRPr>
          </a:p>
        </p:txBody>
      </p:sp>
      <p:sp>
        <p:nvSpPr>
          <p:cNvPr id="141" name="Google Shape;141;p19"/>
          <p:cNvSpPr txBox="1"/>
          <p:nvPr/>
        </p:nvSpPr>
        <p:spPr>
          <a:xfrm>
            <a:off x="1626050" y="3817925"/>
            <a:ext cx="1869300" cy="436525"/>
          </a:xfrm>
          <a:prstGeom prst="rect">
            <a:avLst/>
          </a:prstGeom>
          <a:solidFill>
            <a:srgbClr val="FEE599"/>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 Interns </a:t>
            </a:r>
            <a:endParaRPr sz="1200" dirty="0">
              <a:solidFill>
                <a:schemeClr val="dk1"/>
              </a:solidFill>
              <a:latin typeface="Calibri"/>
              <a:ea typeface="Calibri"/>
              <a:cs typeface="Calibri"/>
              <a:sym typeface="Calibri"/>
            </a:endParaRPr>
          </a:p>
        </p:txBody>
      </p:sp>
      <p:sp>
        <p:nvSpPr>
          <p:cNvPr id="142" name="Google Shape;142;p19"/>
          <p:cNvSpPr txBox="1"/>
          <p:nvPr/>
        </p:nvSpPr>
        <p:spPr>
          <a:xfrm>
            <a:off x="8446700" y="3817925"/>
            <a:ext cx="1965000" cy="431425"/>
          </a:xfrm>
          <a:prstGeom prst="rect">
            <a:avLst/>
          </a:prstGeom>
          <a:solidFill>
            <a:srgbClr val="FEE599"/>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Interns</a:t>
            </a:r>
            <a:endParaRPr sz="1200" dirty="0">
              <a:solidFill>
                <a:schemeClr val="dk1"/>
              </a:solidFill>
              <a:latin typeface="Calibri"/>
              <a:ea typeface="Calibri"/>
              <a:cs typeface="Calibri"/>
              <a:sym typeface="Calibri"/>
            </a:endParaRPr>
          </a:p>
        </p:txBody>
      </p:sp>
      <p:sp>
        <p:nvSpPr>
          <p:cNvPr id="143" name="Google Shape;143;p19"/>
          <p:cNvSpPr txBox="1"/>
          <p:nvPr/>
        </p:nvSpPr>
        <p:spPr>
          <a:xfrm>
            <a:off x="8427900" y="4240985"/>
            <a:ext cx="1983800" cy="924466"/>
          </a:xfrm>
          <a:prstGeom prst="rect">
            <a:avLst/>
          </a:prstGeom>
          <a:solidFill>
            <a:srgbClr val="DBDBDB"/>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b="1" dirty="0">
                <a:solidFill>
                  <a:schemeClr val="dk1"/>
                </a:solidFill>
                <a:latin typeface="Calibri"/>
                <a:ea typeface="Calibri"/>
                <a:cs typeface="Calibri"/>
                <a:sym typeface="Calibri"/>
              </a:rPr>
              <a:t>Advisory Board: </a:t>
            </a:r>
            <a:endParaRPr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b="1" dirty="0">
                <a:solidFill>
                  <a:schemeClr val="dk1"/>
                </a:solidFill>
                <a:latin typeface="Calibri"/>
                <a:ea typeface="Calibri"/>
                <a:cs typeface="Calibri"/>
                <a:sym typeface="Calibri"/>
              </a:rPr>
              <a:t>Executive Advisors</a:t>
            </a:r>
            <a:r>
              <a:rPr lang="en-US" sz="1400" b="1" dirty="0">
                <a:solidFill>
                  <a:schemeClr val="dk1"/>
                </a:solidFill>
                <a:latin typeface="Calibri"/>
                <a:ea typeface="Calibri"/>
                <a:cs typeface="Calibri"/>
                <a:sym typeface="Calibri"/>
              </a:rPr>
              <a:t> &amp; </a:t>
            </a:r>
            <a:r>
              <a:rPr lang="en-US" b="1" dirty="0">
                <a:solidFill>
                  <a:schemeClr val="dk1"/>
                </a:solidFill>
                <a:latin typeface="Calibri"/>
                <a:ea typeface="Calibri"/>
                <a:cs typeface="Calibri"/>
                <a:sym typeface="Calibri"/>
              </a:rPr>
              <a:t> Specialists</a:t>
            </a:r>
            <a:endParaRPr sz="1200" dirty="0">
              <a:solidFill>
                <a:schemeClr val="dk1"/>
              </a:solidFill>
              <a:latin typeface="Calibri"/>
              <a:ea typeface="Calibri"/>
              <a:cs typeface="Calibri"/>
              <a:sym typeface="Calibri"/>
            </a:endParaRPr>
          </a:p>
        </p:txBody>
      </p:sp>
      <p:sp>
        <p:nvSpPr>
          <p:cNvPr id="144" name="Google Shape;144;p19"/>
          <p:cNvSpPr txBox="1"/>
          <p:nvPr/>
        </p:nvSpPr>
        <p:spPr>
          <a:xfrm>
            <a:off x="4411361" y="4515734"/>
            <a:ext cx="2928553" cy="960818"/>
          </a:xfrm>
          <a:prstGeom prst="rect">
            <a:avLst/>
          </a:prstGeom>
          <a:solidFill>
            <a:schemeClr val="lt2"/>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Exped. Leaders &amp; Field Interns</a:t>
            </a:r>
            <a:endParaRPr sz="16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Executive Advisors, Specialists </a:t>
            </a:r>
          </a:p>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&amp; Field Intern Mentors</a:t>
            </a:r>
            <a:endParaRPr sz="1200" dirty="0">
              <a:solidFill>
                <a:schemeClr val="dk1"/>
              </a:solidFill>
              <a:latin typeface="Calibri"/>
              <a:ea typeface="Calibri"/>
              <a:cs typeface="Calibri"/>
              <a:sym typeface="Calibri"/>
            </a:endParaRPr>
          </a:p>
        </p:txBody>
      </p:sp>
      <p:cxnSp>
        <p:nvCxnSpPr>
          <p:cNvPr id="145" name="Google Shape;145;p19"/>
          <p:cNvCxnSpPr/>
          <p:nvPr/>
        </p:nvCxnSpPr>
        <p:spPr>
          <a:xfrm flipH="1">
            <a:off x="3102366" y="2162907"/>
            <a:ext cx="1792605" cy="1115695"/>
          </a:xfrm>
          <a:prstGeom prst="straightConnector1">
            <a:avLst/>
          </a:prstGeom>
          <a:noFill/>
          <a:ln w="9525" cap="flat" cmpd="sng">
            <a:solidFill>
              <a:schemeClr val="lt1"/>
            </a:solidFill>
            <a:prstDash val="solid"/>
            <a:miter lim="800000"/>
            <a:headEnd type="none" w="sm" len="sm"/>
            <a:tailEnd type="none" w="sm" len="sm"/>
          </a:ln>
        </p:spPr>
      </p:cxnSp>
      <p:cxnSp>
        <p:nvCxnSpPr>
          <p:cNvPr id="146" name="Google Shape;146;p19"/>
          <p:cNvCxnSpPr/>
          <p:nvPr/>
        </p:nvCxnSpPr>
        <p:spPr>
          <a:xfrm rot="10800000">
            <a:off x="7134536" y="2207855"/>
            <a:ext cx="1869300" cy="1148700"/>
          </a:xfrm>
          <a:prstGeom prst="straightConnector1">
            <a:avLst/>
          </a:prstGeom>
          <a:noFill/>
          <a:ln w="9525" cap="flat" cmpd="sng">
            <a:solidFill>
              <a:schemeClr val="lt1"/>
            </a:solidFill>
            <a:prstDash val="solid"/>
            <a:miter lim="800000"/>
            <a:headEnd type="none" w="sm" len="sm"/>
            <a:tailEnd type="none" w="sm" len="sm"/>
          </a:ln>
        </p:spPr>
      </p:cxnSp>
      <p:cxnSp>
        <p:nvCxnSpPr>
          <p:cNvPr id="147" name="Google Shape;147;p19"/>
          <p:cNvCxnSpPr>
            <a:cxnSpLocks/>
          </p:cNvCxnSpPr>
          <p:nvPr/>
        </p:nvCxnSpPr>
        <p:spPr>
          <a:xfrm>
            <a:off x="5849544" y="2274729"/>
            <a:ext cx="0" cy="1392926"/>
          </a:xfrm>
          <a:prstGeom prst="straightConnector1">
            <a:avLst/>
          </a:prstGeom>
          <a:noFill/>
          <a:ln w="9525" cap="flat" cmpd="sng">
            <a:solidFill>
              <a:schemeClr val="lt1"/>
            </a:solidFill>
            <a:prstDash val="solid"/>
            <a:miter lim="800000"/>
            <a:headEnd type="none" w="sm" len="sm"/>
            <a:tailEnd type="none" w="sm" len="sm"/>
          </a:ln>
        </p:spPr>
      </p:cxnSp>
      <p:cxnSp>
        <p:nvCxnSpPr>
          <p:cNvPr id="149" name="Google Shape;149;p19"/>
          <p:cNvCxnSpPr/>
          <p:nvPr/>
        </p:nvCxnSpPr>
        <p:spPr>
          <a:xfrm rot="10800000">
            <a:off x="3512586" y="3564175"/>
            <a:ext cx="4572000" cy="0"/>
          </a:xfrm>
          <a:prstGeom prst="straightConnector1">
            <a:avLst/>
          </a:prstGeom>
          <a:noFill/>
          <a:ln w="9525" cap="flat" cmpd="sng">
            <a:solidFill>
              <a:schemeClr val="lt1"/>
            </a:solidFill>
            <a:prstDash val="solid"/>
            <a:miter lim="800000"/>
            <a:headEnd type="none" w="sm" len="sm"/>
            <a:tailEnd type="none" w="sm" len="sm"/>
          </a:ln>
        </p:spPr>
      </p:cxnSp>
      <p:sp>
        <p:nvSpPr>
          <p:cNvPr id="150" name="Google Shape;150;p19"/>
          <p:cNvSpPr/>
          <p:nvPr/>
        </p:nvSpPr>
        <p:spPr>
          <a:xfrm>
            <a:off x="0" y="5662799"/>
            <a:ext cx="12192000" cy="1195125"/>
          </a:xfrm>
          <a:prstGeom prst="rect">
            <a:avLst/>
          </a:prstGeom>
          <a:solidFill>
            <a:srgbClr val="1C4587"/>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“You are uniquely qualified to be a pencil in the Hand of </a:t>
            </a:r>
            <a:r>
              <a:rPr lang="en-US" sz="1800" b="1" i="1" dirty="0" err="1">
                <a:solidFill>
                  <a:srgbClr val="FFFF00"/>
                </a:solidFill>
                <a:latin typeface="Rosarivo"/>
                <a:ea typeface="Rosarivo"/>
                <a:cs typeface="Rosarivo"/>
                <a:sym typeface="Rosarivo"/>
              </a:rPr>
              <a:t>Diety</a:t>
            </a:r>
            <a:r>
              <a:rPr lang="en-US" sz="1800" b="1" i="1" dirty="0">
                <a:solidFill>
                  <a:srgbClr val="FFFF00"/>
                </a:solidFill>
                <a:latin typeface="Rosarivo"/>
                <a:ea typeface="Rosarivo"/>
                <a:cs typeface="Rosarivo"/>
                <a:sym typeface="Rosarivo"/>
              </a:rPr>
              <a:t>.  You probably know the idea comes from Mother Theresa… Who often referred to herself as a “pencil in the hand of God,”</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(who sometimes got dull… and then God sharpened her up again).”  </a:t>
            </a:r>
            <a:r>
              <a:rPr lang="en-US" sz="1400" b="1" dirty="0">
                <a:solidFill>
                  <a:schemeClr val="accent2"/>
                </a:solidFill>
                <a:latin typeface="Rosarivo"/>
                <a:ea typeface="Rosarivo"/>
                <a:cs typeface="Rosarivo"/>
                <a:sym typeface="Rosarivo"/>
              </a:rPr>
              <a:t>- Carrie Grow</a:t>
            </a:r>
            <a:endParaRPr b="1" dirty="0"/>
          </a:p>
        </p:txBody>
      </p:sp>
      <p:sp>
        <p:nvSpPr>
          <p:cNvPr id="151" name="Google Shape;151;p19"/>
          <p:cNvSpPr txBox="1"/>
          <p:nvPr/>
        </p:nvSpPr>
        <p:spPr>
          <a:xfrm>
            <a:off x="1626050" y="4240984"/>
            <a:ext cx="1869300" cy="924466"/>
          </a:xfrm>
          <a:prstGeom prst="rect">
            <a:avLst/>
          </a:prstGeom>
          <a:solidFill>
            <a:schemeClr val="lt2"/>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Advisory Board:</a:t>
            </a:r>
            <a:endParaRPr sz="1600" b="1"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b="1" dirty="0">
                <a:solidFill>
                  <a:schemeClr val="dk1"/>
                </a:solidFill>
                <a:latin typeface="Calibri"/>
                <a:ea typeface="Calibri"/>
                <a:cs typeface="Calibri"/>
                <a:sym typeface="Calibri"/>
              </a:rPr>
              <a:t>Executive Advisors &amp; Specialists </a:t>
            </a:r>
            <a:endParaRPr sz="1200" dirty="0">
              <a:solidFill>
                <a:schemeClr val="dk1"/>
              </a:solidFill>
              <a:latin typeface="Calibri"/>
              <a:ea typeface="Calibri"/>
              <a:cs typeface="Calibri"/>
              <a:sym typeface="Calibri"/>
            </a:endParaRPr>
          </a:p>
        </p:txBody>
      </p:sp>
      <p:sp>
        <p:nvSpPr>
          <p:cNvPr id="18" name="Google Shape;139;p19">
            <a:extLst>
              <a:ext uri="{FF2B5EF4-FFF2-40B4-BE49-F238E27FC236}">
                <a16:creationId xmlns:a16="http://schemas.microsoft.com/office/drawing/2014/main" id="{30A607A6-7F3D-A846-9FE4-75F0EFDF1D44}"/>
              </a:ext>
            </a:extLst>
          </p:cNvPr>
          <p:cNvSpPr/>
          <p:nvPr/>
        </p:nvSpPr>
        <p:spPr>
          <a:xfrm>
            <a:off x="1228700" y="3278602"/>
            <a:ext cx="2664000" cy="534094"/>
          </a:xfrm>
          <a:prstGeom prst="flowChartAlternateProcess">
            <a:avLst/>
          </a:prstGeom>
          <a:solidFill>
            <a:schemeClr val="lt1"/>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u="sng" dirty="0">
                <a:solidFill>
                  <a:schemeClr val="dk1"/>
                </a:solidFill>
                <a:latin typeface="Calibri"/>
                <a:ea typeface="Calibri"/>
                <a:cs typeface="Calibri"/>
                <a:sym typeface="Calibri"/>
              </a:rPr>
              <a:t>Production &amp; IT Director </a:t>
            </a: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p:txBody>
      </p:sp>
      <p:sp>
        <p:nvSpPr>
          <p:cNvPr id="19" name="Google Shape;139;p19">
            <a:extLst>
              <a:ext uri="{FF2B5EF4-FFF2-40B4-BE49-F238E27FC236}">
                <a16:creationId xmlns:a16="http://schemas.microsoft.com/office/drawing/2014/main" id="{C9F49957-B96B-4447-A439-F5B9BAE65719}"/>
              </a:ext>
            </a:extLst>
          </p:cNvPr>
          <p:cNvSpPr/>
          <p:nvPr/>
        </p:nvSpPr>
        <p:spPr>
          <a:xfrm>
            <a:off x="4639025" y="3667655"/>
            <a:ext cx="2495511" cy="848076"/>
          </a:xfrm>
          <a:prstGeom prst="flowChartAlternateProcess">
            <a:avLst/>
          </a:prstGeom>
          <a:solidFill>
            <a:schemeClr val="lt1"/>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lang="en-US" sz="1800" b="1" u="sng"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1" u="sng" dirty="0">
                <a:solidFill>
                  <a:schemeClr val="dk1"/>
                </a:solidFill>
                <a:latin typeface="Calibri"/>
                <a:ea typeface="Calibri"/>
                <a:cs typeface="Calibri"/>
                <a:sym typeface="Calibri"/>
              </a:rPr>
              <a:t>Field Operations Sustainable Development  Director</a:t>
            </a: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p:txBody>
      </p:sp>
      <p:sp>
        <p:nvSpPr>
          <p:cNvPr id="25" name="Google Shape;140;p19">
            <a:extLst>
              <a:ext uri="{FF2B5EF4-FFF2-40B4-BE49-F238E27FC236}">
                <a16:creationId xmlns:a16="http://schemas.microsoft.com/office/drawing/2014/main" id="{88BE8215-9B44-4B4A-BD0D-2B6DD71143A6}"/>
              </a:ext>
            </a:extLst>
          </p:cNvPr>
          <p:cNvSpPr/>
          <p:nvPr/>
        </p:nvSpPr>
        <p:spPr>
          <a:xfrm>
            <a:off x="8446700" y="1710507"/>
            <a:ext cx="2455500" cy="651993"/>
          </a:xfrm>
          <a:prstGeom prst="flowChartAlternateProcess">
            <a:avLst/>
          </a:prstGeom>
          <a:solidFill>
            <a:schemeClr val="lt1"/>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u="sng" dirty="0">
                <a:solidFill>
                  <a:schemeClr val="dk1"/>
                </a:solidFill>
                <a:latin typeface="Calibri"/>
                <a:ea typeface="Calibri"/>
                <a:cs typeface="Calibri"/>
                <a:sym typeface="Calibri"/>
              </a:rPr>
              <a:t>Executive Assistant</a:t>
            </a:r>
          </a:p>
          <a:p>
            <a:pPr marL="0" marR="0" lvl="0" indent="0" algn="ctr" rtl="0">
              <a:spcBef>
                <a:spcPts val="0"/>
              </a:spcBef>
              <a:spcAft>
                <a:spcPts val="0"/>
              </a:spcAft>
              <a:buNone/>
            </a:pPr>
            <a:r>
              <a:rPr lang="en-US" sz="1800" b="1" u="sng" dirty="0">
                <a:solidFill>
                  <a:schemeClr val="dk1"/>
                </a:solidFill>
                <a:latin typeface="Calibri"/>
                <a:ea typeface="Calibri"/>
                <a:cs typeface="Calibri"/>
                <a:sym typeface="Calibri"/>
              </a:rPr>
              <a:t>Jan Robbins</a:t>
            </a:r>
            <a:endParaRPr sz="1400" dirty="0">
              <a:solidFill>
                <a:schemeClr val="dk1"/>
              </a:solidFill>
              <a:latin typeface="Calibri"/>
              <a:ea typeface="Calibri"/>
              <a:cs typeface="Calibri"/>
              <a:sym typeface="Calibri"/>
            </a:endParaRPr>
          </a:p>
        </p:txBody>
      </p:sp>
      <p:sp>
        <p:nvSpPr>
          <p:cNvPr id="26" name="Google Shape;140;p19">
            <a:extLst>
              <a:ext uri="{FF2B5EF4-FFF2-40B4-BE49-F238E27FC236}">
                <a16:creationId xmlns:a16="http://schemas.microsoft.com/office/drawing/2014/main" id="{D78F31B8-6B02-B147-BE3E-DB4A41015A88}"/>
              </a:ext>
            </a:extLst>
          </p:cNvPr>
          <p:cNvSpPr/>
          <p:nvPr/>
        </p:nvSpPr>
        <p:spPr>
          <a:xfrm>
            <a:off x="8457483" y="2362500"/>
            <a:ext cx="2455500" cy="418471"/>
          </a:xfrm>
          <a:prstGeom prst="flowChartAlternateProcess">
            <a:avLst/>
          </a:prstGeom>
          <a:solidFill>
            <a:schemeClr val="lt1"/>
          </a:solidFill>
          <a:ln w="9525" cap="rnd"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1800" b="1" u="sng" dirty="0">
                <a:solidFill>
                  <a:schemeClr val="dk1"/>
                </a:solidFill>
                <a:latin typeface="Calibri"/>
                <a:ea typeface="Calibri"/>
                <a:cs typeface="Calibri"/>
                <a:sym typeface="Calibri"/>
              </a:rPr>
              <a:t>Office Manager: TBD</a:t>
            </a:r>
          </a:p>
        </p:txBody>
      </p:sp>
      <p:cxnSp>
        <p:nvCxnSpPr>
          <p:cNvPr id="29" name="Google Shape;149;p19">
            <a:extLst>
              <a:ext uri="{FF2B5EF4-FFF2-40B4-BE49-F238E27FC236}">
                <a16:creationId xmlns:a16="http://schemas.microsoft.com/office/drawing/2014/main" id="{83E82ACB-F9A0-C747-B5A4-B21F0163EBF6}"/>
              </a:ext>
            </a:extLst>
          </p:cNvPr>
          <p:cNvCxnSpPr/>
          <p:nvPr/>
        </p:nvCxnSpPr>
        <p:spPr>
          <a:xfrm rot="10800000">
            <a:off x="3664986" y="3716575"/>
            <a:ext cx="4572000" cy="0"/>
          </a:xfrm>
          <a:prstGeom prst="straightConnector1">
            <a:avLst/>
          </a:prstGeom>
          <a:noFill/>
          <a:ln w="9525" cap="flat" cmpd="sng">
            <a:solidFill>
              <a:schemeClr val="lt1"/>
            </a:solidFill>
            <a:prstDash val="solid"/>
            <a:miter lim="800000"/>
            <a:headEnd type="none" w="sm" len="sm"/>
            <a:tailEnd type="none" w="sm" len="sm"/>
          </a:ln>
        </p:spPr>
      </p:cxnSp>
      <p:cxnSp>
        <p:nvCxnSpPr>
          <p:cNvPr id="30" name="Google Shape;149;p19">
            <a:extLst>
              <a:ext uri="{FF2B5EF4-FFF2-40B4-BE49-F238E27FC236}">
                <a16:creationId xmlns:a16="http://schemas.microsoft.com/office/drawing/2014/main" id="{500666E2-BD07-EA47-9DCC-EEC4E8C5A1AF}"/>
              </a:ext>
            </a:extLst>
          </p:cNvPr>
          <p:cNvCxnSpPr/>
          <p:nvPr/>
        </p:nvCxnSpPr>
        <p:spPr>
          <a:xfrm rot="10800000">
            <a:off x="4411361" y="1990748"/>
            <a:ext cx="4572000"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0558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500"/>
                                        <p:tgtEl>
                                          <p:spTgt spid="145"/>
                                        </p:tgtEl>
                                      </p:cBhvr>
                                    </p:animEffect>
                                  </p:childTnLst>
                                </p:cTn>
                              </p:par>
                              <p:par>
                                <p:cTn id="16" presetID="10" presetClass="entr" presetSubtype="0" fill="hold" nodeType="withEffect">
                                  <p:stCondLst>
                                    <p:cond delay="0"/>
                                  </p:stCondLst>
                                  <p:childTnLst>
                                    <p:set>
                                      <p:cBhvr>
                                        <p:cTn id="17" dur="1" fill="hold">
                                          <p:stCondLst>
                                            <p:cond delay="0"/>
                                          </p:stCondLst>
                                        </p:cTn>
                                        <p:tgtEl>
                                          <p:spTgt spid="140"/>
                                        </p:tgtEl>
                                        <p:attrNameLst>
                                          <p:attrName>style.visibility</p:attrName>
                                        </p:attrNameLst>
                                      </p:cBhvr>
                                      <p:to>
                                        <p:strVal val="visible"/>
                                      </p:to>
                                    </p:set>
                                    <p:animEffect transition="in" filter="fade">
                                      <p:cBhvr>
                                        <p:cTn id="18" dur="500"/>
                                        <p:tgtEl>
                                          <p:spTgt spid="140"/>
                                        </p:tgtEl>
                                      </p:cBhvr>
                                    </p:animEffect>
                                  </p:childTnLst>
                                </p:cTn>
                              </p:par>
                              <p:par>
                                <p:cTn id="19" presetID="10" presetClass="entr" presetSubtype="0" fill="hold" nodeType="with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fade">
                                      <p:cBhvr>
                                        <p:cTn id="21" dur="500"/>
                                        <p:tgtEl>
                                          <p:spTgt spid="14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500"/>
                                        <p:tgtEl>
                                          <p:spTgt spid="149"/>
                                        </p:tgtEl>
                                      </p:cBhvr>
                                    </p:animEffect>
                                  </p:childTnLst>
                                </p:cTn>
                              </p:par>
                              <p:par>
                                <p:cTn id="27" presetID="10" presetClass="entr" presetSubtype="0"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fade">
                                      <p:cBhvr>
                                        <p:cTn id="29" dur="500"/>
                                        <p:tgtEl>
                                          <p:spTgt spid="146"/>
                                        </p:tgtEl>
                                      </p:cBhvr>
                                    </p:animEffect>
                                  </p:childTnLst>
                                </p:cTn>
                              </p:par>
                              <p:par>
                                <p:cTn id="30" presetID="10" presetClass="entr" presetSubtype="0" fill="hold" nodeType="withEffect">
                                  <p:stCondLst>
                                    <p:cond delay="0"/>
                                  </p:stCondLst>
                                  <p:childTnLst>
                                    <p:set>
                                      <p:cBhvr>
                                        <p:cTn id="31" dur="1" fill="hold">
                                          <p:stCondLst>
                                            <p:cond delay="0"/>
                                          </p:stCondLst>
                                        </p:cTn>
                                        <p:tgtEl>
                                          <p:spTgt spid="139"/>
                                        </p:tgtEl>
                                        <p:attrNameLst>
                                          <p:attrName>style.visibility</p:attrName>
                                        </p:attrNameLst>
                                      </p:cBhvr>
                                      <p:to>
                                        <p:strVal val="visible"/>
                                      </p:to>
                                    </p:set>
                                    <p:animEffect transition="in" filter="fade">
                                      <p:cBhvr>
                                        <p:cTn id="32" dur="500"/>
                                        <p:tgtEl>
                                          <p:spTgt spid="139"/>
                                        </p:tgtEl>
                                      </p:cBhvr>
                                    </p:animEffect>
                                  </p:childTnLst>
                                </p:cTn>
                              </p:par>
                              <p:par>
                                <p:cTn id="33" presetID="10" presetClass="entr" presetSubtype="0" fill="hold" nodeType="with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fade">
                                      <p:cBhvr>
                                        <p:cTn id="35" dur="500"/>
                                        <p:tgtEl>
                                          <p:spTgt spid="142"/>
                                        </p:tgtEl>
                                      </p:cBhvr>
                                    </p:animEffect>
                                  </p:childTnLst>
                                </p:cTn>
                              </p:par>
                              <p:par>
                                <p:cTn id="36" presetID="10" presetClass="entr" presetSubtype="0" fill="hold" nodeType="withEffect">
                                  <p:stCondLst>
                                    <p:cond delay="0"/>
                                  </p:stCondLst>
                                  <p:childTnLst>
                                    <p:set>
                                      <p:cBhvr>
                                        <p:cTn id="37" dur="1" fill="hold">
                                          <p:stCondLst>
                                            <p:cond delay="0"/>
                                          </p:stCondLst>
                                        </p:cTn>
                                        <p:tgtEl>
                                          <p:spTgt spid="143"/>
                                        </p:tgtEl>
                                        <p:attrNameLst>
                                          <p:attrName>style.visibility</p:attrName>
                                        </p:attrNameLst>
                                      </p:cBhvr>
                                      <p:to>
                                        <p:strVal val="visible"/>
                                      </p:to>
                                    </p:set>
                                    <p:animEffect transition="in" filter="fade">
                                      <p:cBhvr>
                                        <p:cTn id="38" dur="500"/>
                                        <p:tgtEl>
                                          <p:spTgt spid="143"/>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534050" y="232558"/>
            <a:ext cx="8673450" cy="139188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4800" dirty="0">
                <a:latin typeface="Rosarivo"/>
                <a:ea typeface="Rosarivo"/>
                <a:cs typeface="Rosarivo"/>
                <a:sym typeface="Rosarivo"/>
              </a:rPr>
              <a:t>Annual Retreat &amp; Gala:  </a:t>
            </a:r>
            <a:br>
              <a:rPr lang="en-US" sz="5400" dirty="0">
                <a:latin typeface="Rosarivo"/>
                <a:ea typeface="Rosarivo"/>
                <a:cs typeface="Rosarivo"/>
                <a:sym typeface="Rosarivo"/>
              </a:rPr>
            </a:br>
            <a:r>
              <a:rPr lang="en-US" sz="2800" b="1" dirty="0">
                <a:solidFill>
                  <a:srgbClr val="FFFF00"/>
                </a:solidFill>
                <a:latin typeface="Rosarivo"/>
                <a:ea typeface="Rosarivo"/>
                <a:cs typeface="Rosarivo"/>
                <a:sym typeface="Rosarivo"/>
              </a:rPr>
              <a:t>epic HEART Adventures</a:t>
            </a:r>
            <a:endParaRPr sz="2800" b="1" dirty="0">
              <a:solidFill>
                <a:srgbClr val="FFFF00"/>
              </a:solidFill>
            </a:endParaRPr>
          </a:p>
        </p:txBody>
      </p:sp>
      <p:sp>
        <p:nvSpPr>
          <p:cNvPr id="104" name="Google Shape;104;p15"/>
          <p:cNvSpPr txBox="1"/>
          <p:nvPr/>
        </p:nvSpPr>
        <p:spPr>
          <a:xfrm>
            <a:off x="534050" y="1977081"/>
            <a:ext cx="9141291" cy="1840902"/>
          </a:xfrm>
          <a:prstGeom prst="rect">
            <a:avLst/>
          </a:prstGeom>
          <a:noFill/>
          <a:ln>
            <a:noFill/>
          </a:ln>
        </p:spPr>
        <p:txBody>
          <a:bodyPr spcFirstLastPara="1" wrap="square" lIns="91425" tIns="45700" rIns="91425" bIns="45700" anchor="t" anchorCtr="0">
            <a:noAutofit/>
          </a:bodyPr>
          <a:lstStyle/>
          <a:p>
            <a:pPr marL="508000" marR="0" lvl="0" indent="-457200" algn="l" rtl="0">
              <a:lnSpc>
                <a:spcPct val="90000"/>
              </a:lnSpc>
              <a:spcBef>
                <a:spcPts val="0"/>
              </a:spcBef>
              <a:spcAft>
                <a:spcPts val="0"/>
              </a:spcAft>
              <a:buClr>
                <a:schemeClr val="accent2"/>
              </a:buClr>
              <a:buSzPts val="2800"/>
              <a:buFont typeface="Arial" panose="020B0604020202020204" pitchFamily="34" charset="0"/>
              <a:buChar char="•"/>
            </a:pPr>
            <a:r>
              <a:rPr lang="en-US" sz="2400" dirty="0">
                <a:solidFill>
                  <a:schemeClr val="accent2"/>
                </a:solidFill>
                <a:latin typeface="Lato"/>
                <a:ea typeface="Lato"/>
                <a:cs typeface="Lato"/>
                <a:sym typeface="Lato"/>
              </a:rPr>
              <a:t>Annual Face to Face Board Meetings for Combined Board  (Semi-Annual  Board meetings will be held virtually by  Zoom)</a:t>
            </a:r>
          </a:p>
          <a:p>
            <a:pPr marL="508000" marR="0" lvl="0" indent="-457200" algn="l" rtl="0">
              <a:lnSpc>
                <a:spcPct val="90000"/>
              </a:lnSpc>
              <a:spcBef>
                <a:spcPts val="0"/>
              </a:spcBef>
              <a:spcAft>
                <a:spcPts val="0"/>
              </a:spcAft>
              <a:buClr>
                <a:schemeClr val="accent2"/>
              </a:buClr>
              <a:buSzPts val="2800"/>
              <a:buFont typeface="Arial" panose="020B0604020202020204" pitchFamily="34" charset="0"/>
              <a:buChar char="•"/>
            </a:pPr>
            <a:endParaRPr lang="en-US" sz="2400" dirty="0">
              <a:solidFill>
                <a:schemeClr val="accent2"/>
              </a:solidFill>
              <a:latin typeface="Lato"/>
              <a:ea typeface="Lato"/>
              <a:cs typeface="Lato"/>
              <a:sym typeface="Lato"/>
            </a:endParaRPr>
          </a:p>
          <a:p>
            <a:pPr marL="565150" marR="0" lvl="0" indent="-514350" algn="l" rtl="0">
              <a:lnSpc>
                <a:spcPct val="90000"/>
              </a:lnSpc>
              <a:spcBef>
                <a:spcPts val="0"/>
              </a:spcBef>
              <a:spcAft>
                <a:spcPts val="0"/>
              </a:spcAft>
              <a:buClr>
                <a:schemeClr val="accent2"/>
              </a:buClr>
              <a:buSzPts val="2800"/>
              <a:buFont typeface="Arial" panose="020B0604020202020204" pitchFamily="34" charset="0"/>
              <a:buChar char="•"/>
            </a:pPr>
            <a:r>
              <a:rPr lang="en-US" sz="2400" dirty="0">
                <a:solidFill>
                  <a:schemeClr val="accent2"/>
                </a:solidFill>
                <a:latin typeface="Lato"/>
                <a:ea typeface="Lato"/>
                <a:cs typeface="Lato"/>
                <a:sym typeface="Lato"/>
              </a:rPr>
              <a:t>Annual Round Table Discussions, Training Seminars, Expedition Reunions &amp; Gala to:    </a:t>
            </a:r>
          </a:p>
          <a:p>
            <a:pPr marL="50800" marR="0" lvl="0" algn="l" rtl="0">
              <a:lnSpc>
                <a:spcPct val="90000"/>
              </a:lnSpc>
              <a:spcBef>
                <a:spcPts val="0"/>
              </a:spcBef>
              <a:spcAft>
                <a:spcPts val="0"/>
              </a:spcAft>
              <a:buClr>
                <a:schemeClr val="accent2"/>
              </a:buClr>
              <a:buSzPts val="2800"/>
            </a:pPr>
            <a:r>
              <a:rPr lang="en-US" sz="800" dirty="0">
                <a:solidFill>
                  <a:schemeClr val="accent2"/>
                </a:solidFill>
                <a:latin typeface="Lato"/>
                <a:ea typeface="Lato"/>
                <a:cs typeface="Lato"/>
                <a:sym typeface="Lato"/>
              </a:rPr>
              <a:t>                      </a:t>
            </a:r>
          </a:p>
          <a:p>
            <a:pPr marL="142240" lvl="4">
              <a:lnSpc>
                <a:spcPct val="90000"/>
              </a:lnSpc>
              <a:buClr>
                <a:schemeClr val="accent2"/>
              </a:buClr>
              <a:buSzPts val="2800"/>
            </a:pPr>
            <a:r>
              <a:rPr lang="en-US" sz="2800" dirty="0">
                <a:solidFill>
                  <a:schemeClr val="accent2"/>
                </a:solidFill>
                <a:latin typeface="Lato"/>
                <a:ea typeface="Lato"/>
                <a:cs typeface="Lato"/>
                <a:sym typeface="Lato"/>
              </a:rPr>
              <a:t>	</a:t>
            </a:r>
            <a:endParaRPr sz="2800"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Font typeface="Arial"/>
              <a:buNone/>
            </a:pPr>
            <a:endParaRPr dirty="0"/>
          </a:p>
          <a:p>
            <a:pPr marL="0" marR="0" lvl="0" indent="0" algn="ctr" rtl="0">
              <a:lnSpc>
                <a:spcPct val="90000"/>
              </a:lnSpc>
              <a:spcBef>
                <a:spcPts val="1000"/>
              </a:spcBef>
              <a:spcAft>
                <a:spcPts val="0"/>
              </a:spcAft>
              <a:buClr>
                <a:schemeClr val="lt1"/>
              </a:buClr>
              <a:buSzPts val="1600"/>
              <a:buFont typeface="Arial"/>
              <a:buNone/>
            </a:pPr>
            <a:endParaRPr dirty="0"/>
          </a:p>
        </p:txBody>
      </p:sp>
      <p:sp>
        <p:nvSpPr>
          <p:cNvPr id="105" name="Google Shape;105;p15"/>
          <p:cNvSpPr/>
          <p:nvPr/>
        </p:nvSpPr>
        <p:spPr>
          <a:xfrm>
            <a:off x="8233300" y="695459"/>
            <a:ext cx="3636800" cy="139187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“The biggest strength of humankind lies in unwavering unity.”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endParaRPr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sz="1400" b="1" i="1" dirty="0">
                <a:solidFill>
                  <a:schemeClr val="accent2"/>
                </a:solidFill>
                <a:latin typeface="Rosarivo"/>
                <a:ea typeface="Rosarivo"/>
                <a:cs typeface="Rosarivo"/>
                <a:sym typeface="Rosarivo"/>
              </a:rPr>
              <a:t>- Carrie Grow</a:t>
            </a:r>
            <a:endParaRPr sz="1400" b="1" dirty="0">
              <a:solidFill>
                <a:schemeClr val="accent2"/>
              </a:solidFill>
              <a:latin typeface="Rosarivo"/>
              <a:ea typeface="Rosarivo"/>
              <a:cs typeface="Rosarivo"/>
              <a:sym typeface="Rosarivo"/>
            </a:endParaRPr>
          </a:p>
        </p:txBody>
      </p:sp>
      <p:sp>
        <p:nvSpPr>
          <p:cNvPr id="106" name="Google Shape;106;p15"/>
          <p:cNvSpPr txBox="1"/>
          <p:nvPr/>
        </p:nvSpPr>
        <p:spPr>
          <a:xfrm>
            <a:off x="5933456" y="6269351"/>
            <a:ext cx="6755722" cy="564900"/>
          </a:xfrm>
          <a:prstGeom prst="rect">
            <a:avLst/>
          </a:prstGeom>
          <a:solidFill>
            <a:srgbClr val="1C4587"/>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accent2"/>
              </a:buClr>
              <a:buSzPts val="2800"/>
              <a:buFont typeface="Arial"/>
              <a:buNone/>
            </a:pPr>
            <a:r>
              <a:rPr lang="en-US" sz="2400" b="1" dirty="0">
                <a:solidFill>
                  <a:schemeClr val="accent2"/>
                </a:solidFill>
                <a:latin typeface="Lato"/>
                <a:ea typeface="Lato"/>
                <a:cs typeface="Lato"/>
                <a:sym typeface="Lato"/>
              </a:rPr>
              <a:t>Simple Mission Formula in Action: 1+2=3 </a:t>
            </a:r>
            <a:r>
              <a:rPr lang="en-US" sz="2800" b="1" dirty="0">
                <a:solidFill>
                  <a:schemeClr val="accent2"/>
                </a:solidFill>
                <a:latin typeface="Lato"/>
                <a:ea typeface="Lato"/>
                <a:cs typeface="Lato"/>
                <a:sym typeface="Lato"/>
              </a:rPr>
              <a:t>	</a:t>
            </a:r>
            <a:r>
              <a:rPr lang="en-US" sz="2800" dirty="0">
                <a:solidFill>
                  <a:schemeClr val="accent2"/>
                </a:solidFill>
                <a:latin typeface="Lato"/>
                <a:ea typeface="Lato"/>
                <a:cs typeface="Lato"/>
                <a:sym typeface="Lato"/>
              </a:rPr>
              <a:t>	</a:t>
            </a:r>
            <a:endParaRPr sz="2800" dirty="0">
              <a:solidFill>
                <a:schemeClr val="accent2"/>
              </a:solidFill>
              <a:latin typeface="Lato"/>
              <a:ea typeface="Lato"/>
              <a:cs typeface="Lato"/>
              <a:sym typeface="Lato"/>
            </a:endParaRPr>
          </a:p>
          <a:p>
            <a:pPr marL="3657600" lvl="0" indent="0" algn="l" rtl="0">
              <a:lnSpc>
                <a:spcPct val="90000"/>
              </a:lnSpc>
              <a:spcBef>
                <a:spcPts val="0"/>
              </a:spcBef>
              <a:spcAft>
                <a:spcPts val="0"/>
              </a:spcAft>
              <a:buClr>
                <a:schemeClr val="accent2"/>
              </a:buClr>
              <a:buSzPts val="2800"/>
              <a:buFont typeface="Arial"/>
              <a:buNone/>
            </a:pPr>
            <a:endParaRPr sz="500" dirty="0">
              <a:solidFill>
                <a:schemeClr val="accent2"/>
              </a:solidFill>
              <a:latin typeface="Lato"/>
              <a:ea typeface="Lato"/>
              <a:cs typeface="Lato"/>
              <a:sym typeface="Lato"/>
            </a:endParaRPr>
          </a:p>
        </p:txBody>
      </p:sp>
      <p:sp>
        <p:nvSpPr>
          <p:cNvPr id="6" name="Google Shape;104;p15">
            <a:extLst>
              <a:ext uri="{FF2B5EF4-FFF2-40B4-BE49-F238E27FC236}">
                <a16:creationId xmlns:a16="http://schemas.microsoft.com/office/drawing/2014/main" id="{A32ACD2B-3202-AB4A-AED7-48D80AD9139D}"/>
              </a:ext>
            </a:extLst>
          </p:cNvPr>
          <p:cNvSpPr txBox="1"/>
          <p:nvPr/>
        </p:nvSpPr>
        <p:spPr>
          <a:xfrm>
            <a:off x="959147" y="3817982"/>
            <a:ext cx="8716194" cy="2233347"/>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0"/>
              </a:spcBef>
              <a:spcAft>
                <a:spcPts val="0"/>
              </a:spcAft>
              <a:buClr>
                <a:schemeClr val="accent2"/>
              </a:buClr>
              <a:buSzPts val="2800"/>
              <a:buFont typeface="Lato"/>
              <a:buAutoNum type="arabicPeriod"/>
            </a:pPr>
            <a:r>
              <a:rPr lang="en-US" sz="2400" dirty="0">
                <a:solidFill>
                  <a:schemeClr val="accent2"/>
                </a:solidFill>
                <a:highlight>
                  <a:srgbClr val="000080"/>
                </a:highlight>
                <a:latin typeface="Lato"/>
                <a:ea typeface="Lato"/>
                <a:cs typeface="Lato"/>
                <a:sym typeface="Lato"/>
              </a:rPr>
              <a:t>UNITE Like-Minded Charities with </a:t>
            </a:r>
            <a:endParaRPr sz="2400" dirty="0">
              <a:solidFill>
                <a:schemeClr val="accent2"/>
              </a:solidFill>
              <a:highlight>
                <a:srgbClr val="000080"/>
              </a:highlight>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r>
              <a:rPr lang="en-US" sz="2400" dirty="0">
                <a:solidFill>
                  <a:schemeClr val="accent2"/>
                </a:solidFill>
                <a:highlight>
                  <a:srgbClr val="000080"/>
                </a:highlight>
                <a:latin typeface="Lato"/>
                <a:ea typeface="Lato"/>
                <a:cs typeface="Lato"/>
                <a:sym typeface="Lato"/>
              </a:rPr>
              <a:t>Foundations, Corporations, Governments &amp; Individuals</a:t>
            </a:r>
            <a:endParaRPr sz="2400" dirty="0">
              <a:solidFill>
                <a:schemeClr val="accent2"/>
              </a:solidFill>
              <a:highlight>
                <a:srgbClr val="000080"/>
              </a:highlight>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endParaRPr sz="2400" dirty="0">
              <a:solidFill>
                <a:schemeClr val="accent2"/>
              </a:solidFill>
              <a:highlight>
                <a:srgbClr val="000080"/>
              </a:highlight>
              <a:latin typeface="Lato"/>
              <a:ea typeface="Lato"/>
              <a:cs typeface="Lato"/>
              <a:sym typeface="Lato"/>
            </a:endParaRPr>
          </a:p>
          <a:p>
            <a:pPr marL="50800" marR="0" lvl="0" algn="l" rtl="0">
              <a:lnSpc>
                <a:spcPct val="90000"/>
              </a:lnSpc>
              <a:spcBef>
                <a:spcPts val="0"/>
              </a:spcBef>
              <a:spcAft>
                <a:spcPts val="0"/>
              </a:spcAft>
              <a:buClr>
                <a:schemeClr val="accent2"/>
              </a:buClr>
              <a:buSzPts val="2800"/>
            </a:pPr>
            <a:r>
              <a:rPr lang="en-US" sz="2400" dirty="0">
                <a:solidFill>
                  <a:schemeClr val="accent2"/>
                </a:solidFill>
                <a:highlight>
                  <a:srgbClr val="000080"/>
                </a:highlight>
                <a:latin typeface="Lato"/>
                <a:ea typeface="Lato"/>
                <a:cs typeface="Lato"/>
                <a:sym typeface="Lato"/>
              </a:rPr>
              <a:t>2.  Raise Funds to Employ Smart Sustainable Development &amp; </a:t>
            </a:r>
            <a:endParaRPr sz="2400" dirty="0">
              <a:solidFill>
                <a:schemeClr val="accent2"/>
              </a:solidFill>
              <a:highlight>
                <a:srgbClr val="000080"/>
              </a:highlight>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r>
              <a:rPr lang="en-US" sz="2400" dirty="0">
                <a:solidFill>
                  <a:schemeClr val="accent2"/>
                </a:solidFill>
                <a:highlight>
                  <a:srgbClr val="000080"/>
                </a:highlight>
                <a:latin typeface="Lato"/>
                <a:ea typeface="Lato"/>
                <a:cs typeface="Lato"/>
                <a:sym typeface="Lato"/>
              </a:rPr>
              <a:t>Life-Changing Expeditions to achieve</a:t>
            </a:r>
            <a:endParaRPr sz="2400" dirty="0">
              <a:solidFill>
                <a:schemeClr val="accent2"/>
              </a:solidFill>
              <a:highlight>
                <a:srgbClr val="000080"/>
              </a:highlight>
              <a:latin typeface="Lato"/>
              <a:ea typeface="Lato"/>
              <a:cs typeface="Lato"/>
              <a:sym typeface="Lato"/>
            </a:endParaRPr>
          </a:p>
          <a:p>
            <a:pPr marL="0" marR="0" lvl="0" indent="457200" algn="l" rtl="0">
              <a:lnSpc>
                <a:spcPct val="90000"/>
              </a:lnSpc>
              <a:spcBef>
                <a:spcPts val="0"/>
              </a:spcBef>
              <a:spcAft>
                <a:spcPts val="0"/>
              </a:spcAft>
              <a:buClr>
                <a:schemeClr val="accent2"/>
              </a:buClr>
              <a:buSzPts val="2800"/>
              <a:buFont typeface="Arial"/>
              <a:buNone/>
            </a:pPr>
            <a:endParaRPr sz="2400" dirty="0">
              <a:solidFill>
                <a:schemeClr val="accent2"/>
              </a:solidFill>
              <a:highlight>
                <a:srgbClr val="000080"/>
              </a:highlight>
              <a:latin typeface="Lato"/>
              <a:ea typeface="Lato"/>
              <a:cs typeface="Lato"/>
              <a:sym typeface="Lato"/>
            </a:endParaRPr>
          </a:p>
          <a:p>
            <a:pPr marL="0" marR="0" lvl="0" indent="0" algn="l" rtl="0">
              <a:lnSpc>
                <a:spcPct val="90000"/>
              </a:lnSpc>
              <a:spcBef>
                <a:spcPts val="0"/>
              </a:spcBef>
              <a:spcAft>
                <a:spcPts val="0"/>
              </a:spcAft>
              <a:buClr>
                <a:schemeClr val="accent2"/>
              </a:buClr>
              <a:buSzPts val="2800"/>
              <a:buFont typeface="Arial"/>
              <a:buNone/>
            </a:pPr>
            <a:r>
              <a:rPr lang="en-US" sz="2400" dirty="0">
                <a:solidFill>
                  <a:schemeClr val="accent2"/>
                </a:solidFill>
                <a:highlight>
                  <a:srgbClr val="000080"/>
                </a:highlight>
                <a:latin typeface="Lato"/>
                <a:ea typeface="Lato"/>
                <a:cs typeface="Lato"/>
                <a:sym typeface="Lato"/>
              </a:rPr>
              <a:t> 3.  United-Global Impact on Poverty</a:t>
            </a:r>
            <a:endParaRPr sz="2800"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Font typeface="Arial"/>
              <a:buNone/>
            </a:pPr>
            <a:endParaRPr dirty="0"/>
          </a:p>
          <a:p>
            <a:pPr marL="0" marR="0" lvl="0" indent="0" algn="ctr" rtl="0">
              <a:lnSpc>
                <a:spcPct val="90000"/>
              </a:lnSpc>
              <a:spcBef>
                <a:spcPts val="1000"/>
              </a:spcBef>
              <a:spcAft>
                <a:spcPts val="0"/>
              </a:spcAft>
              <a:buClr>
                <a:schemeClr val="lt1"/>
              </a:buClr>
              <a:buSzPts val="1600"/>
              <a:buFont typeface="Arial"/>
              <a:buNone/>
            </a:pPr>
            <a:endParaRPr dirty="0"/>
          </a:p>
        </p:txBody>
      </p:sp>
    </p:spTree>
    <p:extLst>
      <p:ext uri="{BB962C8B-B14F-4D97-AF65-F5344CB8AC3E}">
        <p14:creationId xmlns:p14="http://schemas.microsoft.com/office/powerpoint/2010/main" val="2528620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0"/>
          <p:cNvSpPr txBox="1">
            <a:spLocks noGrp="1"/>
          </p:cNvSpPr>
          <p:nvPr>
            <p:ph type="ctrTitle"/>
          </p:nvPr>
        </p:nvSpPr>
        <p:spPr>
          <a:xfrm>
            <a:off x="0" y="445024"/>
            <a:ext cx="12192000" cy="127689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60"/>
              <a:buFont typeface="Rosarivo"/>
              <a:buNone/>
            </a:pPr>
            <a:r>
              <a:rPr lang="en-US" sz="4860" dirty="0">
                <a:latin typeface="Rosarivo"/>
                <a:ea typeface="Rosarivo"/>
                <a:cs typeface="Rosarivo"/>
                <a:sym typeface="Rosarivo"/>
              </a:rPr>
              <a:t>Epic HEART Adventure</a:t>
            </a:r>
            <a:r>
              <a:rPr lang="en-US" sz="5400" dirty="0">
                <a:latin typeface="Rosarivo"/>
                <a:ea typeface="Rosarivo"/>
                <a:cs typeface="Rosarivo"/>
                <a:sym typeface="Rosarivo"/>
              </a:rPr>
              <a:t> </a:t>
            </a:r>
            <a:r>
              <a:rPr lang="en-US" sz="3420" dirty="0">
                <a:latin typeface="Rosarivo"/>
                <a:ea typeface="Rosarivo"/>
                <a:cs typeface="Rosarivo"/>
                <a:sym typeface="Rosarivo"/>
              </a:rPr>
              <a:t>FOUNDATION </a:t>
            </a:r>
            <a:endParaRPr sz="3420" dirty="0">
              <a:latin typeface="Rosarivo"/>
              <a:ea typeface="Rosarivo"/>
              <a:cs typeface="Rosarivo"/>
              <a:sym typeface="Rosarivo"/>
            </a:endParaRPr>
          </a:p>
          <a:p>
            <a:pPr marL="0" lvl="0" indent="0" algn="ctr" rtl="0">
              <a:lnSpc>
                <a:spcPct val="90000"/>
              </a:lnSpc>
              <a:spcBef>
                <a:spcPts val="0"/>
              </a:spcBef>
              <a:spcAft>
                <a:spcPts val="0"/>
              </a:spcAft>
              <a:buClr>
                <a:schemeClr val="lt1"/>
              </a:buClr>
              <a:buSzPts val="4860"/>
              <a:buFont typeface="Rosarivo"/>
              <a:buNone/>
            </a:pPr>
            <a:r>
              <a:rPr lang="en-US" sz="3400" dirty="0">
                <a:latin typeface="Rosarivo"/>
                <a:ea typeface="Rosarivo"/>
                <a:cs typeface="Rosarivo"/>
                <a:sym typeface="Rosarivo"/>
              </a:rPr>
              <a:t>SMART S</a:t>
            </a:r>
            <a:r>
              <a:rPr lang="en-US" sz="3400" cap="none" dirty="0">
                <a:latin typeface="Rosarivo"/>
                <a:ea typeface="Rosarivo"/>
                <a:cs typeface="Rosarivo"/>
                <a:sym typeface="Rosarivo"/>
              </a:rPr>
              <a:t>USTAINABLE DEVELOPMENT</a:t>
            </a:r>
            <a:endParaRPr sz="3400" dirty="0"/>
          </a:p>
        </p:txBody>
      </p:sp>
      <p:sp>
        <p:nvSpPr>
          <p:cNvPr id="157" name="Google Shape;157;p20"/>
          <p:cNvSpPr txBox="1">
            <a:spLocks noGrp="1"/>
          </p:cNvSpPr>
          <p:nvPr>
            <p:ph type="subTitle" idx="1"/>
          </p:nvPr>
        </p:nvSpPr>
        <p:spPr>
          <a:xfrm>
            <a:off x="575875" y="2173183"/>
            <a:ext cx="11255400" cy="4684592"/>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sz="2800" b="1" dirty="0">
              <a:solidFill>
                <a:schemeClr val="accent2"/>
              </a:solidFill>
              <a:latin typeface="Lato"/>
              <a:ea typeface="Lato"/>
              <a:cs typeface="Lato"/>
              <a:sym typeface="Lato"/>
            </a:endParaRPr>
          </a:p>
          <a:p>
            <a:pPr marL="0" lvl="0" indent="0" algn="l" rtl="0">
              <a:lnSpc>
                <a:spcPct val="90000"/>
              </a:lnSpc>
              <a:spcBef>
                <a:spcPts val="1000"/>
              </a:spcBef>
              <a:spcAft>
                <a:spcPts val="0"/>
              </a:spcAft>
              <a:buNone/>
            </a:pPr>
            <a:endParaRPr sz="2800" b="1" dirty="0">
              <a:solidFill>
                <a:schemeClr val="accent2"/>
              </a:solidFill>
              <a:latin typeface="Lato"/>
              <a:ea typeface="Lato"/>
              <a:cs typeface="Lato"/>
              <a:sym typeface="Lato"/>
            </a:endParaRPr>
          </a:p>
          <a:p>
            <a:pPr marL="0" lvl="0" indent="0" algn="l" rtl="0">
              <a:lnSpc>
                <a:spcPct val="90000"/>
              </a:lnSpc>
              <a:spcBef>
                <a:spcPts val="1000"/>
              </a:spcBef>
              <a:spcAft>
                <a:spcPts val="0"/>
              </a:spcAft>
              <a:buNone/>
            </a:pPr>
            <a:endParaRPr sz="2800" b="1" dirty="0">
              <a:solidFill>
                <a:schemeClr val="accent2"/>
              </a:solidFill>
              <a:latin typeface="Lato"/>
              <a:ea typeface="Lato"/>
              <a:cs typeface="Lato"/>
              <a:sym typeface="Lato"/>
            </a:endParaRPr>
          </a:p>
          <a:p>
            <a:pPr marL="0" lvl="0" indent="0" algn="l" rtl="0">
              <a:lnSpc>
                <a:spcPct val="90000"/>
              </a:lnSpc>
              <a:spcBef>
                <a:spcPts val="1000"/>
              </a:spcBef>
              <a:spcAft>
                <a:spcPts val="0"/>
              </a:spcAft>
              <a:buNone/>
            </a:pPr>
            <a:endParaRPr sz="2800" b="1" dirty="0">
              <a:solidFill>
                <a:schemeClr val="accent2"/>
              </a:solidFill>
              <a:latin typeface="Lato"/>
              <a:ea typeface="Lato"/>
              <a:cs typeface="Lato"/>
              <a:sym typeface="Lato"/>
            </a:endParaRPr>
          </a:p>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Uniqueness</a:t>
            </a:r>
            <a:endParaRPr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sz="2300" b="1" dirty="0">
                <a:solidFill>
                  <a:srgbClr val="FFFF00"/>
                </a:solidFill>
                <a:highlight>
                  <a:srgbClr val="000080"/>
                </a:highlight>
                <a:latin typeface="Lato"/>
                <a:ea typeface="Lato"/>
                <a:cs typeface="Lato"/>
                <a:sym typeface="Lato"/>
              </a:rPr>
              <a:t>Global partnerships enable optimal results: Partnering with Other Organizations = Best Practices , Economies of Scale, Leveraging Resources, Higher Success Rate &amp; Sustainability</a:t>
            </a:r>
            <a:endParaRPr sz="23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300" b="1" dirty="0">
                <a:solidFill>
                  <a:srgbClr val="FFFF00"/>
                </a:solidFill>
                <a:highlight>
                  <a:srgbClr val="000080"/>
                </a:highlight>
                <a:latin typeface="Lato"/>
                <a:ea typeface="Lato"/>
                <a:cs typeface="Lato"/>
                <a:sym typeface="Lato"/>
              </a:rPr>
              <a:t>Infusing sustainable development with world-class, life-changing expeditions enhances beneficiary involvement, global understanding and self esteem</a:t>
            </a:r>
            <a:endParaRPr sz="2300" dirty="0">
              <a:highlight>
                <a:srgbClr val="000080"/>
              </a:highlight>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pic>
        <p:nvPicPr>
          <p:cNvPr id="158" name="Google Shape;158;p20"/>
          <p:cNvPicPr preferRelativeResize="0"/>
          <p:nvPr/>
        </p:nvPicPr>
        <p:blipFill rotWithShape="1">
          <a:blip r:embed="rId3">
            <a:alphaModFix/>
          </a:blip>
          <a:srcRect/>
          <a:stretch/>
        </p:blipFill>
        <p:spPr>
          <a:xfrm>
            <a:off x="6234350" y="2173183"/>
            <a:ext cx="5379874" cy="2244437"/>
          </a:xfrm>
          <a:prstGeom prst="rect">
            <a:avLst/>
          </a:prstGeom>
          <a:noFill/>
          <a:ln>
            <a:noFill/>
          </a:ln>
        </p:spPr>
      </p:pic>
      <p:sp>
        <p:nvSpPr>
          <p:cNvPr id="159" name="Google Shape;159;p20"/>
          <p:cNvSpPr txBox="1"/>
          <p:nvPr/>
        </p:nvSpPr>
        <p:spPr>
          <a:xfrm>
            <a:off x="488651" y="2173184"/>
            <a:ext cx="5469000" cy="18705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1800" b="1" i="1" dirty="0">
                <a:solidFill>
                  <a:srgbClr val="FFFF00"/>
                </a:solidFill>
                <a:latin typeface="Rosarivo"/>
                <a:ea typeface="Rosarivo"/>
                <a:cs typeface="Rosarivo"/>
                <a:sym typeface="Rosarivo"/>
              </a:rPr>
              <a:t>“There is no reason to re-invent the square wheel.</a:t>
            </a:r>
            <a:endParaRPr sz="1800" b="1" i="1" dirty="0">
              <a:solidFill>
                <a:srgbClr val="FFFF00"/>
              </a:solidFill>
              <a:latin typeface="Rosarivo"/>
              <a:ea typeface="Rosarivo"/>
              <a:cs typeface="Rosarivo"/>
              <a:sym typeface="Rosarivo"/>
            </a:endParaRPr>
          </a:p>
          <a:p>
            <a:pPr marL="0" lvl="0" indent="0" algn="ctr" rtl="0">
              <a:spcBef>
                <a:spcPts val="0"/>
              </a:spcBef>
              <a:spcAft>
                <a:spcPts val="0"/>
              </a:spcAft>
              <a:buClr>
                <a:schemeClr val="dk1"/>
              </a:buClr>
              <a:buFont typeface="Arial"/>
              <a:buNone/>
            </a:pPr>
            <a:r>
              <a:rPr lang="en-US" sz="1800" b="1" i="1" dirty="0">
                <a:solidFill>
                  <a:srgbClr val="FFFF00"/>
                </a:solidFill>
                <a:latin typeface="Rosarivo"/>
                <a:ea typeface="Rosarivo"/>
                <a:cs typeface="Rosarivo"/>
                <a:sym typeface="Rosarivo"/>
              </a:rPr>
              <a:t>Let’s capitalize on strengths and address </a:t>
            </a:r>
            <a:endParaRPr sz="1800" b="1" i="1" dirty="0">
              <a:solidFill>
                <a:srgbClr val="FFFF00"/>
              </a:solidFill>
              <a:latin typeface="Rosarivo"/>
              <a:ea typeface="Rosarivo"/>
              <a:cs typeface="Rosarivo"/>
              <a:sym typeface="Rosarivo"/>
            </a:endParaRPr>
          </a:p>
          <a:p>
            <a:pPr marL="0" lvl="0" indent="0" algn="ctr" rtl="0">
              <a:spcBef>
                <a:spcPts val="0"/>
              </a:spcBef>
              <a:spcAft>
                <a:spcPts val="0"/>
              </a:spcAft>
              <a:buClr>
                <a:schemeClr val="dk1"/>
              </a:buClr>
              <a:buFont typeface="Arial"/>
              <a:buNone/>
            </a:pPr>
            <a:r>
              <a:rPr lang="en-US" sz="1800" b="1" i="1" dirty="0">
                <a:solidFill>
                  <a:srgbClr val="FFFF00"/>
                </a:solidFill>
                <a:latin typeface="Rosarivo"/>
                <a:ea typeface="Rosarivo"/>
                <a:cs typeface="Rosarivo"/>
                <a:sym typeface="Rosarivo"/>
              </a:rPr>
              <a:t>global poverty in a United, Intelligent way, </a:t>
            </a:r>
            <a:endParaRPr sz="1800" b="1" i="1" dirty="0">
              <a:solidFill>
                <a:srgbClr val="FFFF00"/>
              </a:solidFill>
              <a:latin typeface="Rosarivo"/>
              <a:ea typeface="Rosarivo"/>
              <a:cs typeface="Rosarivo"/>
              <a:sym typeface="Rosarivo"/>
            </a:endParaRPr>
          </a:p>
          <a:p>
            <a:pPr marL="0" lvl="0" indent="0" algn="ctr" rtl="0">
              <a:spcBef>
                <a:spcPts val="0"/>
              </a:spcBef>
              <a:spcAft>
                <a:spcPts val="0"/>
              </a:spcAft>
              <a:buClr>
                <a:schemeClr val="dk1"/>
              </a:buClr>
              <a:buFont typeface="Arial"/>
              <a:buNone/>
            </a:pPr>
            <a:r>
              <a:rPr lang="en-US" sz="1800" b="1" i="1" dirty="0">
                <a:solidFill>
                  <a:srgbClr val="FFFF00"/>
                </a:solidFill>
                <a:latin typeface="Rosarivo"/>
                <a:ea typeface="Rosarivo"/>
                <a:cs typeface="Rosarivo"/>
                <a:sym typeface="Rosarivo"/>
              </a:rPr>
              <a:t>so that we can successfully change the world --Together!”  </a:t>
            </a:r>
            <a:r>
              <a:rPr lang="en-US" b="1" i="1" dirty="0">
                <a:solidFill>
                  <a:schemeClr val="accent2"/>
                </a:solidFill>
                <a:latin typeface="Rosarivo"/>
                <a:ea typeface="Rosarivo"/>
                <a:cs typeface="Rosarivo"/>
                <a:sym typeface="Rosarivo"/>
              </a:rPr>
              <a:t>- Carrie Grow</a:t>
            </a:r>
            <a:endParaRPr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xEl>
                                              <p:pRg st="4" end="4"/>
                                            </p:txEl>
                                          </p:spTgt>
                                        </p:tgtEl>
                                        <p:attrNameLst>
                                          <p:attrName>style.visibility</p:attrName>
                                        </p:attrNameLst>
                                      </p:cBhvr>
                                      <p:to>
                                        <p:strVal val="visible"/>
                                      </p:to>
                                    </p:set>
                                    <p:animEffect transition="in" filter="fade">
                                      <p:cBhvr>
                                        <p:cTn id="7" dur="500"/>
                                        <p:tgtEl>
                                          <p:spTgt spid="15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
                                            <p:txEl>
                                              <p:pRg st="5" end="5"/>
                                            </p:txEl>
                                          </p:spTgt>
                                        </p:tgtEl>
                                        <p:attrNameLst>
                                          <p:attrName>style.visibility</p:attrName>
                                        </p:attrNameLst>
                                      </p:cBhvr>
                                      <p:to>
                                        <p:strVal val="visible"/>
                                      </p:to>
                                    </p:set>
                                    <p:animEffect transition="in" filter="fade">
                                      <p:cBhvr>
                                        <p:cTn id="12" dur="500"/>
                                        <p:tgtEl>
                                          <p:spTgt spid="15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xEl>
                                              <p:pRg st="6" end="6"/>
                                            </p:txEl>
                                          </p:spTgt>
                                        </p:tgtEl>
                                        <p:attrNameLst>
                                          <p:attrName>style.visibility</p:attrName>
                                        </p:attrNameLst>
                                      </p:cBhvr>
                                      <p:to>
                                        <p:strVal val="visible"/>
                                      </p:to>
                                    </p:set>
                                    <p:animEffect transition="in" filter="fade">
                                      <p:cBhvr>
                                        <p:cTn id="17" dur="500"/>
                                        <p:tgtEl>
                                          <p:spTgt spid="1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ctrTitle"/>
          </p:nvPr>
        </p:nvSpPr>
        <p:spPr>
          <a:xfrm>
            <a:off x="356839" y="445025"/>
            <a:ext cx="11396546" cy="118189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60"/>
              <a:buFont typeface="Rosarivo"/>
              <a:buNone/>
            </a:pPr>
            <a:r>
              <a:rPr lang="en-US" sz="4860" dirty="0">
                <a:latin typeface="Rosarivo"/>
                <a:ea typeface="Rosarivo"/>
                <a:cs typeface="Rosarivo"/>
                <a:sym typeface="Rosarivo"/>
              </a:rPr>
              <a:t>Epic HEART Adventures</a:t>
            </a:r>
            <a:r>
              <a:rPr lang="en-US" sz="5400" dirty="0">
                <a:latin typeface="Rosarivo"/>
                <a:ea typeface="Rosarivo"/>
                <a:cs typeface="Rosarivo"/>
                <a:sym typeface="Rosarivo"/>
              </a:rPr>
              <a:t> </a:t>
            </a:r>
            <a:r>
              <a:rPr lang="en-US" sz="3420" cap="none" dirty="0">
                <a:latin typeface="Rosarivo"/>
                <a:ea typeface="Rosarivo"/>
                <a:cs typeface="Rosarivo"/>
                <a:sym typeface="Rosarivo"/>
              </a:rPr>
              <a:t>FOUNDATION </a:t>
            </a:r>
            <a:endParaRPr sz="3420" cap="none" dirty="0">
              <a:latin typeface="Rosarivo"/>
              <a:ea typeface="Rosarivo"/>
              <a:cs typeface="Rosarivo"/>
              <a:sym typeface="Rosarivo"/>
            </a:endParaRPr>
          </a:p>
          <a:p>
            <a:pPr marL="0" lvl="0" indent="0" algn="ctr" rtl="0">
              <a:lnSpc>
                <a:spcPct val="90000"/>
              </a:lnSpc>
              <a:spcBef>
                <a:spcPts val="0"/>
              </a:spcBef>
              <a:spcAft>
                <a:spcPts val="0"/>
              </a:spcAft>
              <a:buClr>
                <a:schemeClr val="lt1"/>
              </a:buClr>
              <a:buSzPts val="4860"/>
              <a:buFont typeface="Rosarivo"/>
              <a:buNone/>
            </a:pPr>
            <a:r>
              <a:rPr lang="en-US" sz="3400" dirty="0">
                <a:latin typeface="Rosarivo"/>
                <a:ea typeface="Rosarivo"/>
                <a:cs typeface="Rosarivo"/>
                <a:sym typeface="Rosarivo"/>
              </a:rPr>
              <a:t>SMART </a:t>
            </a:r>
            <a:r>
              <a:rPr lang="en-US" sz="3400" cap="none" dirty="0">
                <a:latin typeface="Rosarivo"/>
                <a:ea typeface="Rosarivo"/>
                <a:cs typeface="Rosarivo"/>
                <a:sym typeface="Rosarivo"/>
              </a:rPr>
              <a:t>SUSTAINABLE DEVELOPMENT</a:t>
            </a:r>
            <a:endParaRPr sz="3400" dirty="0"/>
          </a:p>
        </p:txBody>
      </p:sp>
      <p:sp>
        <p:nvSpPr>
          <p:cNvPr id="165" name="Google Shape;165;p21"/>
          <p:cNvSpPr txBox="1">
            <a:spLocks noGrp="1"/>
          </p:cNvSpPr>
          <p:nvPr>
            <p:ph type="subTitle" idx="1"/>
          </p:nvPr>
        </p:nvSpPr>
        <p:spPr>
          <a:xfrm>
            <a:off x="332543" y="1955069"/>
            <a:ext cx="7161077" cy="440215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In-Country “Global HEART (Smart) Partners” </a:t>
            </a:r>
            <a:endParaRPr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Rather than spend resources maintaining  in-country staff, EHA partners with  outstanding organizations on the ground, in the countries we serve.</a:t>
            </a:r>
            <a:endParaRPr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Instead of duplicating efforts, we support existing organizations to become stronger, more effective and able to do more with their resources and ours through partnership.</a:t>
            </a:r>
            <a:endParaRPr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We affectionately refer to our in-country teams as global HEART partners.</a:t>
            </a:r>
            <a:endParaRPr dirty="0">
              <a:highlight>
                <a:srgbClr val="000080"/>
              </a:highlight>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highlight>
                <a:srgbClr val="000080"/>
              </a:highlight>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highlight>
                <a:srgbClr val="000080"/>
              </a:highlight>
              <a:latin typeface="Lato"/>
              <a:ea typeface="Lato"/>
              <a:cs typeface="Lato"/>
              <a:sym typeface="Lato"/>
            </a:endParaRPr>
          </a:p>
        </p:txBody>
      </p:sp>
      <p:pic>
        <p:nvPicPr>
          <p:cNvPr id="166" name="Google Shape;166;p21"/>
          <p:cNvPicPr preferRelativeResize="0"/>
          <p:nvPr/>
        </p:nvPicPr>
        <p:blipFill>
          <a:blip r:embed="rId3">
            <a:alphaModFix/>
          </a:blip>
          <a:stretch>
            <a:fillRect/>
          </a:stretch>
        </p:blipFill>
        <p:spPr>
          <a:xfrm>
            <a:off x="7932138" y="3620500"/>
            <a:ext cx="4768573" cy="3576430"/>
          </a:xfrm>
          <a:prstGeom prst="rect">
            <a:avLst/>
          </a:prstGeom>
          <a:noFill/>
          <a:ln>
            <a:noFill/>
          </a:ln>
        </p:spPr>
      </p:pic>
      <p:sp>
        <p:nvSpPr>
          <p:cNvPr id="167" name="Google Shape;167;p21"/>
          <p:cNvSpPr/>
          <p:nvPr/>
        </p:nvSpPr>
        <p:spPr>
          <a:xfrm>
            <a:off x="7687175" y="2010825"/>
            <a:ext cx="4768500" cy="160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“Life must be reinvented!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 mass elevation of the senses is of need….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This was God’s intention.”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400" b="1" i="1" dirty="0">
                <a:solidFill>
                  <a:schemeClr val="accent2"/>
                </a:solidFill>
                <a:latin typeface="Rosarivo"/>
                <a:ea typeface="Rosarivo"/>
                <a:cs typeface="Rosarivo"/>
                <a:sym typeface="Rosarivo"/>
              </a:rPr>
              <a:t>- </a:t>
            </a:r>
            <a:r>
              <a:rPr lang="en-US" sz="1400" b="1" i="1" dirty="0" err="1">
                <a:solidFill>
                  <a:schemeClr val="accent2"/>
                </a:solidFill>
                <a:latin typeface="Rosarivo"/>
                <a:ea typeface="Rosarivo"/>
                <a:cs typeface="Rosarivo"/>
                <a:sym typeface="Rosarivo"/>
              </a:rPr>
              <a:t>Isbelle</a:t>
            </a:r>
            <a:r>
              <a:rPr lang="en-US" sz="1400" b="1" i="1" dirty="0">
                <a:solidFill>
                  <a:schemeClr val="accent2"/>
                </a:solidFill>
                <a:latin typeface="Rosarivo"/>
                <a:ea typeface="Rosarivo"/>
                <a:cs typeface="Rosarivo"/>
                <a:sym typeface="Rosarivo"/>
              </a:rPr>
              <a:t> Razors</a:t>
            </a:r>
            <a:endParaRPr sz="1400" b="1" dirty="0">
              <a:solidFill>
                <a:schemeClr val="accent2"/>
              </a:solidFill>
              <a:latin typeface="Rosarivo"/>
              <a:ea typeface="Rosarivo"/>
              <a:cs typeface="Rosarivo"/>
              <a:sym typeface="Rosariv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2"/>
          <p:cNvSpPr txBox="1">
            <a:spLocks noGrp="1"/>
          </p:cNvSpPr>
          <p:nvPr>
            <p:ph type="ctrTitle"/>
          </p:nvPr>
        </p:nvSpPr>
        <p:spPr>
          <a:xfrm>
            <a:off x="1524000" y="267225"/>
            <a:ext cx="9144000" cy="868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Epic HEART Adventures</a:t>
            </a:r>
            <a:endParaRPr dirty="0"/>
          </a:p>
        </p:txBody>
      </p:sp>
      <p:sp>
        <p:nvSpPr>
          <p:cNvPr id="173" name="Google Shape;173;p22"/>
          <p:cNvSpPr txBox="1">
            <a:spLocks noGrp="1"/>
          </p:cNvSpPr>
          <p:nvPr>
            <p:ph type="subTitle" idx="1"/>
          </p:nvPr>
        </p:nvSpPr>
        <p:spPr>
          <a:xfrm>
            <a:off x="568350" y="1336100"/>
            <a:ext cx="7649375" cy="55218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Partner  Charities  &amp; Non-Profit Organizations - global and U.S.-based</a:t>
            </a:r>
            <a:endParaRPr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Partnering Communities, Governments &amp; Agencies</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Narnia Expeditions (supporting org.)</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dirty="0">
                <a:solidFill>
                  <a:srgbClr val="FFFF00"/>
                </a:solidFill>
                <a:highlight>
                  <a:srgbClr val="000080"/>
                </a:highlight>
                <a:latin typeface="Lato"/>
                <a:ea typeface="Lato"/>
                <a:cs typeface="Lato"/>
                <a:sym typeface="Lato"/>
              </a:rPr>
              <a:t>Narnia Endowment (supporting org.)</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dirty="0">
                <a:solidFill>
                  <a:srgbClr val="FFFF00"/>
                </a:solidFill>
                <a:highlight>
                  <a:srgbClr val="000080"/>
                </a:highlight>
                <a:latin typeface="Lato"/>
                <a:ea typeface="Lato"/>
                <a:cs typeface="Lato"/>
                <a:sym typeface="Lato"/>
              </a:rPr>
              <a:t>Narnia TV and other Narnia For-profit entities</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Carrie Grow Development &amp; Carrie Grow Trust</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dirty="0">
                <a:solidFill>
                  <a:srgbClr val="FFFF00"/>
                </a:solidFill>
                <a:highlight>
                  <a:srgbClr val="000080"/>
                </a:highlight>
                <a:latin typeface="Lato"/>
                <a:ea typeface="Lato"/>
                <a:cs typeface="Lato"/>
                <a:sym typeface="Lato"/>
              </a:rPr>
              <a:t>Waterfall Global  &amp; Partnering Corps./Orgs.</a:t>
            </a:r>
            <a:endParaRPr dirty="0">
              <a:solidFill>
                <a:srgbClr val="FFFF00"/>
              </a:solidFill>
              <a:highlight>
                <a:srgbClr val="000080"/>
              </a:highlight>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dirty="0">
                <a:solidFill>
                  <a:srgbClr val="FFFF00"/>
                </a:solidFill>
                <a:highlight>
                  <a:srgbClr val="000080"/>
                </a:highlight>
                <a:latin typeface="Lato"/>
                <a:ea typeface="Lato"/>
                <a:cs typeface="Lato"/>
                <a:sym typeface="Lato"/>
              </a:rPr>
              <a:t>Additional Corporations, Foundations, Orgs. &amp; Individuals</a:t>
            </a:r>
            <a:endParaRPr dirty="0">
              <a:solidFill>
                <a:srgbClr val="FFFF00"/>
              </a:solidFill>
              <a:highlight>
                <a:srgbClr val="000080"/>
              </a:highlight>
              <a:latin typeface="Lato"/>
              <a:ea typeface="Lato"/>
              <a:cs typeface="Lato"/>
              <a:sym typeface="Lato"/>
            </a:endParaRPr>
          </a:p>
        </p:txBody>
      </p:sp>
      <p:sp>
        <p:nvSpPr>
          <p:cNvPr id="174" name="Google Shape;174;p22"/>
          <p:cNvSpPr/>
          <p:nvPr/>
        </p:nvSpPr>
        <p:spPr>
          <a:xfrm>
            <a:off x="4701325" y="1002225"/>
            <a:ext cx="2922600" cy="868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accent2"/>
                </a:solidFill>
                <a:latin typeface="Lato"/>
                <a:ea typeface="Lato"/>
                <a:cs typeface="Lato"/>
                <a:sym typeface="Lato"/>
              </a:rPr>
              <a:t>Partnerships</a:t>
            </a:r>
            <a:endParaRPr dirty="0"/>
          </a:p>
        </p:txBody>
      </p:sp>
      <p:pic>
        <p:nvPicPr>
          <p:cNvPr id="175" name="Google Shape;175;p22"/>
          <p:cNvPicPr preferRelativeResize="0"/>
          <p:nvPr/>
        </p:nvPicPr>
        <p:blipFill rotWithShape="1">
          <a:blip r:embed="rId3">
            <a:alphaModFix/>
          </a:blip>
          <a:srcRect/>
          <a:stretch/>
        </p:blipFill>
        <p:spPr>
          <a:xfrm>
            <a:off x="8683738" y="1796725"/>
            <a:ext cx="3507599" cy="3543026"/>
          </a:xfrm>
          <a:prstGeom prst="rect">
            <a:avLst/>
          </a:prstGeom>
          <a:noFill/>
          <a:ln>
            <a:noFill/>
          </a:ln>
        </p:spPr>
      </p:pic>
      <p:sp>
        <p:nvSpPr>
          <p:cNvPr id="176" name="Google Shape;176;p22"/>
          <p:cNvSpPr/>
          <p:nvPr/>
        </p:nvSpPr>
        <p:spPr>
          <a:xfrm>
            <a:off x="8683738" y="5230800"/>
            <a:ext cx="3507600" cy="1627200"/>
          </a:xfrm>
          <a:prstGeom prst="rect">
            <a:avLst/>
          </a:prstGeom>
          <a:solidFill>
            <a:srgbClr val="1C4587"/>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2"/>
                </a:solidFill>
                <a:latin typeface="Rosarivo"/>
                <a:ea typeface="Rosarivo"/>
                <a:cs typeface="Rosarivo"/>
                <a:sym typeface="Rosarivo"/>
              </a:rPr>
              <a:t>“It always seems impossible </a:t>
            </a:r>
            <a:endParaRPr sz="1800"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2"/>
                </a:solidFill>
                <a:latin typeface="Rosarivo"/>
                <a:ea typeface="Rosarivo"/>
                <a:cs typeface="Rosarivo"/>
                <a:sym typeface="Rosarivo"/>
              </a:rPr>
              <a:t>until it’s done.”                           </a:t>
            </a:r>
            <a:endParaRPr sz="1800" b="1" i="1" dirty="0">
              <a:solidFill>
                <a:schemeClr val="accent2"/>
              </a:solidFill>
              <a:latin typeface="Rosarivo"/>
              <a:ea typeface="Rosarivo"/>
              <a:cs typeface="Rosarivo"/>
              <a:sym typeface="Rosarivo"/>
            </a:endParaRPr>
          </a:p>
          <a:p>
            <a:pPr marL="0" marR="0" lvl="0" indent="0" algn="ctr" rtl="0">
              <a:spcBef>
                <a:spcPts val="0"/>
              </a:spcBef>
              <a:spcAft>
                <a:spcPts val="0"/>
              </a:spcAft>
              <a:buNone/>
            </a:pPr>
            <a:endParaRPr b="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400" b="1" dirty="0">
                <a:solidFill>
                  <a:srgbClr val="FFFF00"/>
                </a:solidFill>
                <a:latin typeface="Rosarivo"/>
                <a:ea typeface="Rosarivo"/>
                <a:cs typeface="Rosarivo"/>
                <a:sym typeface="Rosarivo"/>
              </a:rPr>
              <a:t>– Nelson Mandela</a:t>
            </a:r>
            <a:endParaRP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xEl>
                                              <p:pRg st="1" end="1"/>
                                            </p:txEl>
                                          </p:spTgt>
                                        </p:tgtEl>
                                        <p:attrNameLst>
                                          <p:attrName>style.visibility</p:attrName>
                                        </p:attrNameLst>
                                      </p:cBhvr>
                                      <p:to>
                                        <p:strVal val="visible"/>
                                      </p:to>
                                    </p:set>
                                    <p:animEffect transition="in" filter="fade">
                                      <p:cBhvr>
                                        <p:cTn id="7" dur="500"/>
                                        <p:tgtEl>
                                          <p:spTgt spid="17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xEl>
                                              <p:pRg st="2" end="2"/>
                                            </p:txEl>
                                          </p:spTgt>
                                        </p:tgtEl>
                                        <p:attrNameLst>
                                          <p:attrName>style.visibility</p:attrName>
                                        </p:attrNameLst>
                                      </p:cBhvr>
                                      <p:to>
                                        <p:strVal val="visible"/>
                                      </p:to>
                                    </p:set>
                                    <p:animEffect transition="in" filter="fade">
                                      <p:cBhvr>
                                        <p:cTn id="12" dur="500"/>
                                        <p:tgtEl>
                                          <p:spTgt spid="1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
                                            <p:txEl>
                                              <p:pRg st="3" end="3"/>
                                            </p:txEl>
                                          </p:spTgt>
                                        </p:tgtEl>
                                        <p:attrNameLst>
                                          <p:attrName>style.visibility</p:attrName>
                                        </p:attrNameLst>
                                      </p:cBhvr>
                                      <p:to>
                                        <p:strVal val="visible"/>
                                      </p:to>
                                    </p:set>
                                    <p:animEffect transition="in" filter="fade">
                                      <p:cBhvr>
                                        <p:cTn id="17" dur="500"/>
                                        <p:tgtEl>
                                          <p:spTgt spid="17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
                                            <p:txEl>
                                              <p:pRg st="4" end="4"/>
                                            </p:txEl>
                                          </p:spTgt>
                                        </p:tgtEl>
                                        <p:attrNameLst>
                                          <p:attrName>style.visibility</p:attrName>
                                        </p:attrNameLst>
                                      </p:cBhvr>
                                      <p:to>
                                        <p:strVal val="visible"/>
                                      </p:to>
                                    </p:set>
                                    <p:animEffect transition="in" filter="fade">
                                      <p:cBhvr>
                                        <p:cTn id="22" dur="500"/>
                                        <p:tgtEl>
                                          <p:spTgt spid="17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3">
                                            <p:txEl>
                                              <p:pRg st="5" end="5"/>
                                            </p:txEl>
                                          </p:spTgt>
                                        </p:tgtEl>
                                        <p:attrNameLst>
                                          <p:attrName>style.visibility</p:attrName>
                                        </p:attrNameLst>
                                      </p:cBhvr>
                                      <p:to>
                                        <p:strVal val="visible"/>
                                      </p:to>
                                    </p:set>
                                    <p:animEffect transition="in" filter="fade">
                                      <p:cBhvr>
                                        <p:cTn id="27" dur="500"/>
                                        <p:tgtEl>
                                          <p:spTgt spid="17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
                                            <p:txEl>
                                              <p:pRg st="6" end="6"/>
                                            </p:txEl>
                                          </p:spTgt>
                                        </p:tgtEl>
                                        <p:attrNameLst>
                                          <p:attrName>style.visibility</p:attrName>
                                        </p:attrNameLst>
                                      </p:cBhvr>
                                      <p:to>
                                        <p:strVal val="visible"/>
                                      </p:to>
                                    </p:set>
                                    <p:animEffect transition="in" filter="fade">
                                      <p:cBhvr>
                                        <p:cTn id="32" dur="500"/>
                                        <p:tgtEl>
                                          <p:spTgt spid="17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3">
                                            <p:txEl>
                                              <p:pRg st="7" end="7"/>
                                            </p:txEl>
                                          </p:spTgt>
                                        </p:tgtEl>
                                        <p:attrNameLst>
                                          <p:attrName>style.visibility</p:attrName>
                                        </p:attrNameLst>
                                      </p:cBhvr>
                                      <p:to>
                                        <p:strVal val="visible"/>
                                      </p:to>
                                    </p:set>
                                    <p:animEffect transition="in" filter="fade">
                                      <p:cBhvr>
                                        <p:cTn id="37" dur="500"/>
                                        <p:tgtEl>
                                          <p:spTgt spid="17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3">
                                            <p:txEl>
                                              <p:pRg st="8" end="8"/>
                                            </p:txEl>
                                          </p:spTgt>
                                        </p:tgtEl>
                                        <p:attrNameLst>
                                          <p:attrName>style.visibility</p:attrName>
                                        </p:attrNameLst>
                                      </p:cBhvr>
                                      <p:to>
                                        <p:strVal val="visible"/>
                                      </p:to>
                                    </p:set>
                                    <p:animEffect transition="in" filter="fade">
                                      <p:cBhvr>
                                        <p:cTn id="42" dur="500"/>
                                        <p:tgtEl>
                                          <p:spTgt spid="17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3"/>
          <p:cNvSpPr txBox="1">
            <a:spLocks noGrp="1"/>
          </p:cNvSpPr>
          <p:nvPr>
            <p:ph type="ctrTitle"/>
          </p:nvPr>
        </p:nvSpPr>
        <p:spPr>
          <a:xfrm>
            <a:off x="530200" y="186175"/>
            <a:ext cx="4365000" cy="128201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6000"/>
              <a:buFont typeface="Rosarivo"/>
              <a:buNone/>
            </a:pPr>
            <a:r>
              <a:rPr lang="en-US" sz="4800" dirty="0">
                <a:latin typeface="Rosarivo"/>
                <a:ea typeface="Rosarivo"/>
                <a:cs typeface="Rosarivo"/>
                <a:sym typeface="Rosarivo"/>
              </a:rPr>
              <a:t>Epic TV!</a:t>
            </a:r>
            <a:br>
              <a:rPr lang="en-US" sz="5400" dirty="0">
                <a:latin typeface="Rosarivo"/>
                <a:ea typeface="Rosarivo"/>
                <a:cs typeface="Rosarivo"/>
                <a:sym typeface="Rosarivo"/>
              </a:rPr>
            </a:br>
            <a:r>
              <a:rPr lang="en-US" sz="2700" i="1" dirty="0">
                <a:solidFill>
                  <a:schemeClr val="accent2"/>
                </a:solidFill>
                <a:latin typeface="Rosarivo"/>
                <a:ea typeface="Rosarivo"/>
                <a:cs typeface="Rosarivo"/>
                <a:sym typeface="Rosarivo"/>
              </a:rPr>
              <a:t>Lights, Camera, Action!</a:t>
            </a:r>
            <a:endParaRPr sz="2300" dirty="0">
              <a:solidFill>
                <a:schemeClr val="accent2"/>
              </a:solidFill>
              <a:latin typeface="Rosarivo"/>
              <a:ea typeface="Rosarivo"/>
              <a:cs typeface="Rosarivo"/>
              <a:sym typeface="Rosarivo"/>
            </a:endParaRPr>
          </a:p>
        </p:txBody>
      </p:sp>
      <p:sp>
        <p:nvSpPr>
          <p:cNvPr id="183" name="Google Shape;183;p23"/>
          <p:cNvSpPr txBox="1">
            <a:spLocks noGrp="1"/>
          </p:cNvSpPr>
          <p:nvPr>
            <p:ph type="subTitle" idx="1"/>
          </p:nvPr>
        </p:nvSpPr>
        <p:spPr>
          <a:xfrm>
            <a:off x="530199" y="2766617"/>
            <a:ext cx="6991063" cy="4190107"/>
          </a:xfrm>
          <a:prstGeom prst="rect">
            <a:avLst/>
          </a:prstGeom>
          <a:solidFill>
            <a:schemeClr val="dk1">
              <a:alpha val="21960"/>
            </a:schemeClr>
          </a:solid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Unique and new reality television  series</a:t>
            </a:r>
            <a:endParaRPr sz="20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Profiles charities &amp; beneficiaries  each episode</a:t>
            </a:r>
            <a:endParaRPr sz="20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Free advertising for profiled charity / foundation</a:t>
            </a:r>
            <a:r>
              <a:rPr lang="en-US" sz="2000" dirty="0">
                <a:highlight>
                  <a:srgbClr val="000080"/>
                </a:highlight>
                <a:ea typeface="Lato"/>
              </a:rPr>
              <a:t> </a:t>
            </a:r>
            <a:r>
              <a:rPr lang="en-US" sz="2000" b="1" dirty="0">
                <a:solidFill>
                  <a:srgbClr val="FFFF00"/>
                </a:solidFill>
                <a:highlight>
                  <a:srgbClr val="000080"/>
                </a:highlight>
                <a:latin typeface="Lato"/>
                <a:ea typeface="Lato"/>
                <a:cs typeface="Lato"/>
                <a:sym typeface="Lato"/>
              </a:rPr>
              <a:t> along with selected participant(s)</a:t>
            </a:r>
            <a:endParaRPr sz="20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Participant(s) and CEO Interaction with world- famous adventure athletes in impoverished countries / communities</a:t>
            </a:r>
            <a:endParaRPr sz="2000"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Life-transformational humanitarian theme, compelling, touching story line and outcomes!</a:t>
            </a:r>
          </a:p>
          <a:p>
            <a:pPr marL="342900" lvl="0" indent="-342900" algn="l" rtl="0">
              <a:lnSpc>
                <a:spcPct val="90000"/>
              </a:lnSpc>
              <a:spcBef>
                <a:spcPts val="1000"/>
              </a:spcBef>
              <a:spcAft>
                <a:spcPts val="0"/>
              </a:spcAft>
              <a:buClr>
                <a:srgbClr val="FFFF00"/>
              </a:buClr>
              <a:buSzPts val="2400"/>
              <a:buFont typeface="Arial"/>
              <a:buChar char="•"/>
            </a:pPr>
            <a:r>
              <a:rPr lang="en-US" sz="2000" b="1" dirty="0">
                <a:solidFill>
                  <a:srgbClr val="FFFF00"/>
                </a:solidFill>
                <a:highlight>
                  <a:srgbClr val="000080"/>
                </a:highlight>
                <a:latin typeface="Lato"/>
                <a:ea typeface="Lato"/>
                <a:cs typeface="Lato"/>
                <a:sym typeface="Lato"/>
              </a:rPr>
              <a:t>Initial episodes will likely be “special features,”  then develop into a weekly series.</a:t>
            </a:r>
          </a:p>
          <a:p>
            <a:pPr marL="342900" lvl="0" indent="-342900" algn="l" rtl="0">
              <a:lnSpc>
                <a:spcPct val="90000"/>
              </a:lnSpc>
              <a:spcBef>
                <a:spcPts val="1000"/>
              </a:spcBef>
              <a:spcAft>
                <a:spcPts val="0"/>
              </a:spcAft>
              <a:buClr>
                <a:srgbClr val="FFFF00"/>
              </a:buClr>
              <a:buSzPts val="2400"/>
              <a:buFont typeface="Arial"/>
              <a:buChar char="•"/>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184" name="Google Shape;184;p23"/>
          <p:cNvSpPr/>
          <p:nvPr/>
        </p:nvSpPr>
        <p:spPr>
          <a:xfrm>
            <a:off x="4204010" y="476675"/>
            <a:ext cx="7538340" cy="1401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800" b="1" u="sng" dirty="0">
                <a:solidFill>
                  <a:schemeClr val="accent2"/>
                </a:solidFill>
                <a:latin typeface="Lato"/>
                <a:ea typeface="Lato"/>
                <a:cs typeface="Lato"/>
                <a:sym typeface="Lato"/>
              </a:rPr>
              <a:t>Epic HEART Adventures, Immersion Media  &amp; </a:t>
            </a:r>
          </a:p>
          <a:p>
            <a:pPr marL="0" marR="0" lvl="0" indent="0" algn="r" rtl="0">
              <a:spcBef>
                <a:spcPts val="0"/>
              </a:spcBef>
              <a:spcAft>
                <a:spcPts val="0"/>
              </a:spcAft>
              <a:buNone/>
            </a:pPr>
            <a:r>
              <a:rPr lang="en-US" sz="2800" b="1" u="sng" dirty="0">
                <a:solidFill>
                  <a:schemeClr val="accent2"/>
                </a:solidFill>
                <a:latin typeface="Lato"/>
                <a:ea typeface="Lato"/>
                <a:cs typeface="Lato"/>
                <a:sym typeface="Lato"/>
              </a:rPr>
              <a:t>Crossman Post Production Collaboration</a:t>
            </a:r>
            <a:endParaRPr dirty="0"/>
          </a:p>
        </p:txBody>
      </p:sp>
      <p:sp>
        <p:nvSpPr>
          <p:cNvPr id="185" name="Google Shape;185;p23"/>
          <p:cNvSpPr txBox="1"/>
          <p:nvPr/>
        </p:nvSpPr>
        <p:spPr>
          <a:xfrm>
            <a:off x="530199" y="1754659"/>
            <a:ext cx="11797085" cy="9694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200" b="1" dirty="0">
                <a:solidFill>
                  <a:schemeClr val="lt1"/>
                </a:solidFill>
                <a:latin typeface="Lato"/>
                <a:ea typeface="Lato"/>
                <a:cs typeface="Lato"/>
                <a:sym typeface="Lato"/>
              </a:rPr>
              <a:t>Weekly episodic television unites humanitarian outreach, adventure sports and charities.  Commercial distribution puts Narnia Foundation  in the global spotlight.</a:t>
            </a:r>
            <a:endParaRPr sz="2200" dirty="0"/>
          </a:p>
        </p:txBody>
      </p:sp>
      <p:sp>
        <p:nvSpPr>
          <p:cNvPr id="187" name="Google Shape;187;p23"/>
          <p:cNvSpPr/>
          <p:nvPr/>
        </p:nvSpPr>
        <p:spPr>
          <a:xfrm>
            <a:off x="6460067" y="3962399"/>
            <a:ext cx="507999" cy="1168400"/>
          </a:xfrm>
          <a:custGeom>
            <a:avLst/>
            <a:gdLst/>
            <a:ahLst/>
            <a:cxnLst/>
            <a:rect l="l" t="t" r="r" b="b"/>
            <a:pathLst>
              <a:path w="423333" h="1168400" extrusionOk="0">
                <a:moveTo>
                  <a:pt x="0" y="482600"/>
                </a:moveTo>
                <a:lnTo>
                  <a:pt x="423333" y="0"/>
                </a:lnTo>
                <a:lnTo>
                  <a:pt x="414867" y="1168400"/>
                </a:lnTo>
                <a:lnTo>
                  <a:pt x="8467" y="838200"/>
                </a:lnTo>
                <a:lnTo>
                  <a:pt x="0" y="482600"/>
                </a:lnTo>
                <a:close/>
              </a:path>
            </a:pathLst>
          </a:custGeom>
          <a:solidFill>
            <a:schemeClr val="lt1">
              <a:alpha val="4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8" name="Google Shape;188;p23"/>
          <p:cNvPicPr preferRelativeResize="0"/>
          <p:nvPr/>
        </p:nvPicPr>
        <p:blipFill rotWithShape="1">
          <a:blip r:embed="rId3">
            <a:alphaModFix/>
          </a:blip>
          <a:srcRect/>
          <a:stretch/>
        </p:blipFill>
        <p:spPr>
          <a:xfrm>
            <a:off x="7521262" y="2766617"/>
            <a:ext cx="4958366" cy="40913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xEl>
                                              <p:pRg st="0" end="0"/>
                                            </p:txEl>
                                          </p:spTgt>
                                        </p:tgtEl>
                                        <p:attrNameLst>
                                          <p:attrName>style.visibility</p:attrName>
                                        </p:attrNameLst>
                                      </p:cBhvr>
                                      <p:to>
                                        <p:strVal val="visible"/>
                                      </p:to>
                                    </p:set>
                                    <p:animEffect transition="in" filter="fade">
                                      <p:cBhvr>
                                        <p:cTn id="12" dur="500"/>
                                        <p:tgtEl>
                                          <p:spTgt spid="1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xEl>
                                              <p:pRg st="1" end="1"/>
                                            </p:txEl>
                                          </p:spTgt>
                                        </p:tgtEl>
                                        <p:attrNameLst>
                                          <p:attrName>style.visibility</p:attrName>
                                        </p:attrNameLst>
                                      </p:cBhvr>
                                      <p:to>
                                        <p:strVal val="visible"/>
                                      </p:to>
                                    </p:set>
                                    <p:animEffect transition="in" filter="fade">
                                      <p:cBhvr>
                                        <p:cTn id="17" dur="500"/>
                                        <p:tgtEl>
                                          <p:spTgt spid="1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3">
                                            <p:txEl>
                                              <p:pRg st="2" end="2"/>
                                            </p:txEl>
                                          </p:spTgt>
                                        </p:tgtEl>
                                        <p:attrNameLst>
                                          <p:attrName>style.visibility</p:attrName>
                                        </p:attrNameLst>
                                      </p:cBhvr>
                                      <p:to>
                                        <p:strVal val="visible"/>
                                      </p:to>
                                    </p:set>
                                    <p:animEffect transition="in" filter="fade">
                                      <p:cBhvr>
                                        <p:cTn id="22" dur="500"/>
                                        <p:tgtEl>
                                          <p:spTgt spid="1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3">
                                            <p:txEl>
                                              <p:pRg st="3" end="3"/>
                                            </p:txEl>
                                          </p:spTgt>
                                        </p:tgtEl>
                                        <p:attrNameLst>
                                          <p:attrName>style.visibility</p:attrName>
                                        </p:attrNameLst>
                                      </p:cBhvr>
                                      <p:to>
                                        <p:strVal val="visible"/>
                                      </p:to>
                                    </p:set>
                                    <p:animEffect transition="in" filter="fade">
                                      <p:cBhvr>
                                        <p:cTn id="27" dur="500"/>
                                        <p:tgtEl>
                                          <p:spTgt spid="18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3">
                                            <p:txEl>
                                              <p:pRg st="4" end="4"/>
                                            </p:txEl>
                                          </p:spTgt>
                                        </p:tgtEl>
                                        <p:attrNameLst>
                                          <p:attrName>style.visibility</p:attrName>
                                        </p:attrNameLst>
                                      </p:cBhvr>
                                      <p:to>
                                        <p:strVal val="visible"/>
                                      </p:to>
                                    </p:set>
                                    <p:animEffect transition="in" filter="fade">
                                      <p:cBhvr>
                                        <p:cTn id="32" dur="500"/>
                                        <p:tgtEl>
                                          <p:spTgt spid="18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3">
                                            <p:txEl>
                                              <p:pRg st="5" end="5"/>
                                            </p:txEl>
                                          </p:spTgt>
                                        </p:tgtEl>
                                        <p:attrNameLst>
                                          <p:attrName>style.visibility</p:attrName>
                                        </p:attrNameLst>
                                      </p:cBhvr>
                                      <p:to>
                                        <p:strVal val="visible"/>
                                      </p:to>
                                    </p:set>
                                    <p:animEffect transition="in" filter="fade">
                                      <p:cBhvr>
                                        <p:cTn id="37" dur="500"/>
                                        <p:tgtEl>
                                          <p:spTgt spid="1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ctrTitle"/>
          </p:nvPr>
        </p:nvSpPr>
        <p:spPr>
          <a:xfrm>
            <a:off x="444843" y="287925"/>
            <a:ext cx="10223432" cy="11604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HEART</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194" name="Google Shape;194;p24"/>
          <p:cNvSpPr txBox="1">
            <a:spLocks noGrp="1"/>
          </p:cNvSpPr>
          <p:nvPr>
            <p:ph type="subTitle" idx="1"/>
          </p:nvPr>
        </p:nvSpPr>
        <p:spPr>
          <a:xfrm>
            <a:off x="444843" y="1448375"/>
            <a:ext cx="6367279" cy="54096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2"/>
              </a:buClr>
              <a:buSzPts val="2800"/>
              <a:buNone/>
            </a:pPr>
            <a:endParaRPr lang="en-US" sz="1000" b="1" dirty="0">
              <a:solidFill>
                <a:schemeClr val="accent2"/>
              </a:solidFill>
              <a:latin typeface="Lato"/>
              <a:ea typeface="Lato"/>
              <a:cs typeface="Lato"/>
              <a:sym typeface="Lato"/>
            </a:endParaRPr>
          </a:p>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Uniqueness</a:t>
            </a:r>
            <a:endParaRPr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Humanitarian Projects + Unique Culture + High-Adventure =   An “Off-the-Charts” Experience… World-class, Life-Changing Adventure! </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Partnering with Other Organizations = Best Practices , Economies of Scale, Leveraging Resources, Higher Success Rate &amp; Sustainability</a:t>
            </a:r>
            <a:endParaRPr dirty="0">
              <a:highlight>
                <a:srgbClr val="000080"/>
              </a:highlight>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Self-funding expeditions also lead to long-term funding &amp; development</a:t>
            </a:r>
            <a:endParaRPr dirty="0">
              <a:highlight>
                <a:srgbClr val="000080"/>
              </a:highlight>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pic>
        <p:nvPicPr>
          <p:cNvPr id="195" name="Google Shape;195;p24"/>
          <p:cNvPicPr preferRelativeResize="0"/>
          <p:nvPr/>
        </p:nvPicPr>
        <p:blipFill rotWithShape="1">
          <a:blip r:embed="rId3">
            <a:alphaModFix/>
          </a:blip>
          <a:srcRect/>
          <a:stretch/>
        </p:blipFill>
        <p:spPr>
          <a:xfrm>
            <a:off x="6812132" y="3767794"/>
            <a:ext cx="5379868" cy="2148396"/>
          </a:xfrm>
          <a:prstGeom prst="rect">
            <a:avLst/>
          </a:prstGeom>
          <a:noFill/>
          <a:ln>
            <a:noFill/>
          </a:ln>
        </p:spPr>
      </p:pic>
      <p:sp>
        <p:nvSpPr>
          <p:cNvPr id="196" name="Google Shape;196;p24"/>
          <p:cNvSpPr/>
          <p:nvPr/>
        </p:nvSpPr>
        <p:spPr>
          <a:xfrm>
            <a:off x="7665385" y="1250063"/>
            <a:ext cx="4195800" cy="185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“Two roads diverged in a wood…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 I took the one less traveled by,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and that has made all the difference.”</a:t>
            </a:r>
            <a:r>
              <a:rPr lang="en-US" sz="1800" b="1" i="1" dirty="0">
                <a:solidFill>
                  <a:schemeClr val="accent2"/>
                </a:solidFill>
                <a:latin typeface="Rosarivo"/>
                <a:ea typeface="Rosarivo"/>
                <a:cs typeface="Rosarivo"/>
                <a:sym typeface="Rosarivo"/>
              </a:rPr>
              <a:t> </a:t>
            </a:r>
            <a:endParaRPr sz="1400" b="1" i="1" dirty="0">
              <a:solidFill>
                <a:schemeClr val="accent2"/>
              </a:solidFill>
              <a:latin typeface="Rosarivo"/>
              <a:ea typeface="Rosarivo"/>
              <a:cs typeface="Rosarivo"/>
              <a:sym typeface="Rosarivo"/>
            </a:endParaRPr>
          </a:p>
          <a:p>
            <a:pPr marL="0" marR="0" lvl="0" indent="0" algn="r" rtl="0">
              <a:spcBef>
                <a:spcPts val="0"/>
              </a:spcBef>
              <a:spcAft>
                <a:spcPts val="0"/>
              </a:spcAft>
              <a:buNone/>
            </a:pPr>
            <a:endParaRPr sz="500"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b="1" i="1" dirty="0">
                <a:solidFill>
                  <a:schemeClr val="accent2"/>
                </a:solidFill>
                <a:latin typeface="Rosarivo"/>
                <a:ea typeface="Rosarivo"/>
                <a:cs typeface="Rosarivo"/>
                <a:sym typeface="Rosarivo"/>
              </a:rPr>
              <a:t>--</a:t>
            </a:r>
            <a:r>
              <a:rPr lang="en-US" sz="1400" b="1" i="1" dirty="0">
                <a:solidFill>
                  <a:schemeClr val="accent2"/>
                </a:solidFill>
                <a:latin typeface="Rosarivo"/>
                <a:ea typeface="Rosarivo"/>
                <a:cs typeface="Rosarivo"/>
                <a:sym typeface="Rosarivo"/>
              </a:rPr>
              <a:t>Robert Frost</a:t>
            </a:r>
            <a:endParaRPr sz="1400"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xEl>
                                              <p:pRg st="1" end="1"/>
                                            </p:txEl>
                                          </p:spTgt>
                                        </p:tgtEl>
                                        <p:attrNameLst>
                                          <p:attrName>style.visibility</p:attrName>
                                        </p:attrNameLst>
                                      </p:cBhvr>
                                      <p:to>
                                        <p:strVal val="visible"/>
                                      </p:to>
                                    </p:set>
                                    <p:animEffect transition="in" filter="fade">
                                      <p:cBhvr>
                                        <p:cTn id="7" dur="500"/>
                                        <p:tgtEl>
                                          <p:spTgt spid="1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xEl>
                                              <p:pRg st="2" end="2"/>
                                            </p:txEl>
                                          </p:spTgt>
                                        </p:tgtEl>
                                        <p:attrNameLst>
                                          <p:attrName>style.visibility</p:attrName>
                                        </p:attrNameLst>
                                      </p:cBhvr>
                                      <p:to>
                                        <p:strVal val="visible"/>
                                      </p:to>
                                    </p:set>
                                    <p:animEffect transition="in" filter="fade">
                                      <p:cBhvr>
                                        <p:cTn id="12" dur="500"/>
                                        <p:tgtEl>
                                          <p:spTgt spid="1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
                                            <p:txEl>
                                              <p:pRg st="3" end="3"/>
                                            </p:txEl>
                                          </p:spTgt>
                                        </p:tgtEl>
                                        <p:attrNameLst>
                                          <p:attrName>style.visibility</p:attrName>
                                        </p:attrNameLst>
                                      </p:cBhvr>
                                      <p:to>
                                        <p:strVal val="visible"/>
                                      </p:to>
                                    </p:set>
                                    <p:animEffect transition="in" filter="fade">
                                      <p:cBhvr>
                                        <p:cTn id="17" dur="500"/>
                                        <p:tgtEl>
                                          <p:spTgt spid="19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xEl>
                                              <p:pRg st="4" end="4"/>
                                            </p:txEl>
                                          </p:spTgt>
                                        </p:tgtEl>
                                        <p:attrNameLst>
                                          <p:attrName>style.visibility</p:attrName>
                                        </p:attrNameLst>
                                      </p:cBhvr>
                                      <p:to>
                                        <p:strVal val="visible"/>
                                      </p:to>
                                    </p:set>
                                    <p:animEffect transition="in" filter="fade">
                                      <p:cBhvr>
                                        <p:cTn id="22" dur="500"/>
                                        <p:tgtEl>
                                          <p:spTgt spid="1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ctrTitle"/>
          </p:nvPr>
        </p:nvSpPr>
        <p:spPr>
          <a:xfrm>
            <a:off x="497324" y="445024"/>
            <a:ext cx="6774743" cy="106500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HEART</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202" name="Google Shape;202;p25"/>
          <p:cNvSpPr txBox="1">
            <a:spLocks noGrp="1"/>
          </p:cNvSpPr>
          <p:nvPr>
            <p:ph type="subTitle" idx="1"/>
          </p:nvPr>
        </p:nvSpPr>
        <p:spPr>
          <a:xfrm>
            <a:off x="497325" y="1864659"/>
            <a:ext cx="7767901" cy="348331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Why Go on an Adventure with Narnia?</a:t>
            </a:r>
            <a:endParaRPr sz="2800" b="1"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None/>
            </a:pPr>
            <a:endParaRPr sz="2800"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Choose to give thanks for blessings through service to those less fortunate.</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Help “save” the next generation from becoming spoiled and entitled.  One of the greatest gifts we can  give our children and grandchildren is to help them understand their place in the world and how truly blessed they are!</a:t>
            </a:r>
            <a:endParaRPr b="1" dirty="0">
              <a:solidFill>
                <a:srgbClr val="FFFF00"/>
              </a:solidFill>
              <a:latin typeface="Lato"/>
              <a:ea typeface="Lato"/>
              <a:cs typeface="Lato"/>
              <a:sym typeface="Lato"/>
            </a:endParaRPr>
          </a:p>
          <a:p>
            <a:pPr marL="0" lvl="0" indent="0" algn="l" rtl="0">
              <a:lnSpc>
                <a:spcPct val="90000"/>
              </a:lnSpc>
              <a:spcBef>
                <a:spcPts val="1000"/>
              </a:spcBef>
              <a:spcAft>
                <a:spcPts val="0"/>
              </a:spcAft>
              <a:buNone/>
            </a:pP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dirty="0"/>
          </a:p>
          <a:p>
            <a:pPr marL="0" lvl="0" indent="0" algn="l" rtl="0">
              <a:lnSpc>
                <a:spcPct val="90000"/>
              </a:lnSpc>
              <a:spcBef>
                <a:spcPts val="1000"/>
              </a:spcBef>
              <a:spcAft>
                <a:spcPts val="0"/>
              </a:spcAft>
              <a:buClr>
                <a:schemeClr val="lt1"/>
              </a:buClr>
              <a:buSzPts val="2400"/>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03" name="Google Shape;203;p25"/>
          <p:cNvSpPr/>
          <p:nvPr/>
        </p:nvSpPr>
        <p:spPr>
          <a:xfrm>
            <a:off x="8911175" y="1204025"/>
            <a:ext cx="3026700" cy="2634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“If we treat our children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and our grandchildren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as though they are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already  compassionate, amazing human beings</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...they may in fact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become such!”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500" b="1" i="1" dirty="0">
                <a:solidFill>
                  <a:srgbClr val="FFFF00"/>
                </a:solidFill>
                <a:latin typeface="Rosarivo"/>
                <a:ea typeface="Rosarivo"/>
                <a:cs typeface="Rosarivo"/>
                <a:sym typeface="Rosarivo"/>
              </a:rPr>
              <a:t> </a:t>
            </a:r>
            <a:endParaRPr sz="500" b="1" i="1" dirty="0">
              <a:solidFill>
                <a:srgbClr val="FFFF00"/>
              </a:solidFill>
              <a:latin typeface="Rosarivo"/>
              <a:ea typeface="Rosarivo"/>
              <a:cs typeface="Rosarivo"/>
              <a:sym typeface="Rosarivo"/>
            </a:endParaRPr>
          </a:p>
          <a:p>
            <a:pPr marL="0" marR="0" lvl="0" indent="0" algn="r" rtl="0">
              <a:spcBef>
                <a:spcPts val="0"/>
              </a:spcBef>
              <a:spcAft>
                <a:spcPts val="0"/>
              </a:spcAft>
              <a:buNone/>
            </a:pPr>
            <a:endParaRPr sz="100"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b="1" i="1" dirty="0">
                <a:solidFill>
                  <a:schemeClr val="accent2"/>
                </a:solidFill>
                <a:latin typeface="Rosarivo"/>
                <a:ea typeface="Rosarivo"/>
                <a:cs typeface="Rosarivo"/>
                <a:sym typeface="Rosarivo"/>
              </a:rPr>
              <a:t>--Carrie Grow</a:t>
            </a:r>
            <a:r>
              <a:rPr lang="en-US" i="1" dirty="0">
                <a:solidFill>
                  <a:schemeClr val="accent2"/>
                </a:solidFill>
                <a:latin typeface="Rosarivo"/>
                <a:ea typeface="Rosarivo"/>
                <a:cs typeface="Rosarivo"/>
                <a:sym typeface="Rosarivo"/>
              </a:rPr>
              <a:t> </a:t>
            </a:r>
            <a:endParaRPr sz="1400" dirty="0">
              <a:solidFill>
                <a:schemeClr val="accent2"/>
              </a:solidFill>
              <a:latin typeface="Rosarivo"/>
              <a:ea typeface="Rosarivo"/>
              <a:cs typeface="Rosarivo"/>
              <a:sym typeface="Rosarivo"/>
            </a:endParaRPr>
          </a:p>
        </p:txBody>
      </p:sp>
      <p:pic>
        <p:nvPicPr>
          <p:cNvPr id="204" name="Google Shape;204;p25"/>
          <p:cNvPicPr preferRelativeResize="0"/>
          <p:nvPr/>
        </p:nvPicPr>
        <p:blipFill>
          <a:blip r:embed="rId3">
            <a:alphaModFix/>
          </a:blip>
          <a:stretch>
            <a:fillRect/>
          </a:stretch>
        </p:blipFill>
        <p:spPr>
          <a:xfrm>
            <a:off x="9463500" y="3725325"/>
            <a:ext cx="2728500" cy="3751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5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xEl>
                                              <p:pRg st="2" end="2"/>
                                            </p:txEl>
                                          </p:spTgt>
                                        </p:tgtEl>
                                        <p:attrNameLst>
                                          <p:attrName>style.visibility</p:attrName>
                                        </p:attrNameLst>
                                      </p:cBhvr>
                                      <p:to>
                                        <p:strVal val="visible"/>
                                      </p:to>
                                    </p:set>
                                    <p:animEffect transition="in" filter="fade">
                                      <p:cBhvr>
                                        <p:cTn id="12" dur="500"/>
                                        <p:tgtEl>
                                          <p:spTgt spid="2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xEl>
                                              <p:pRg st="3" end="3"/>
                                            </p:txEl>
                                          </p:spTgt>
                                        </p:tgtEl>
                                        <p:attrNameLst>
                                          <p:attrName>style.visibility</p:attrName>
                                        </p:attrNameLst>
                                      </p:cBhvr>
                                      <p:to>
                                        <p:strVal val="visible"/>
                                      </p:to>
                                    </p:set>
                                    <p:animEffect transition="in" filter="fade">
                                      <p:cBhvr>
                                        <p:cTn id="17" dur="500"/>
                                        <p:tgtEl>
                                          <p:spTgt spid="2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a:spLocks noGrp="1"/>
          </p:cNvSpPr>
          <p:nvPr>
            <p:ph type="ctrTitle"/>
          </p:nvPr>
        </p:nvSpPr>
        <p:spPr>
          <a:xfrm>
            <a:off x="497324" y="681317"/>
            <a:ext cx="6559083" cy="95025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HEART</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210" name="Google Shape;210;p26"/>
          <p:cNvSpPr txBox="1">
            <a:spLocks noGrp="1"/>
          </p:cNvSpPr>
          <p:nvPr>
            <p:ph type="subTitle" idx="1"/>
          </p:nvPr>
        </p:nvSpPr>
        <p:spPr>
          <a:xfrm>
            <a:off x="497325" y="1775010"/>
            <a:ext cx="6871663" cy="4419601"/>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About Expeditions….</a:t>
            </a:r>
            <a:endParaRPr sz="2800" b="1" dirty="0">
              <a:solidFill>
                <a:schemeClr val="accent2"/>
              </a:solidFill>
              <a:latin typeface="Lato"/>
              <a:ea typeface="Lato"/>
              <a:cs typeface="Lato"/>
              <a:sym typeface="Lato"/>
            </a:endParaRPr>
          </a:p>
          <a:p>
            <a:pPr lvl="0" indent="-381000" algn="l">
              <a:buClr>
                <a:srgbClr val="FFFF00"/>
              </a:buClr>
              <a:buFont typeface="Wingdings" pitchFamily="2" charset="2"/>
              <a:buChar char="§"/>
            </a:pPr>
            <a:endParaRPr lang="en-US" sz="800" b="1" dirty="0">
              <a:solidFill>
                <a:srgbClr val="FFFF00"/>
              </a:solidFill>
              <a:latin typeface="Lato"/>
              <a:ea typeface="Lato"/>
              <a:cs typeface="Lato"/>
              <a:sym typeface="Lato"/>
            </a:endParaRPr>
          </a:p>
          <a:p>
            <a:pPr lvl="0" indent="-381000" algn="l">
              <a:buClr>
                <a:srgbClr val="FFFF00"/>
              </a:buClr>
              <a:buFont typeface="Wingdings" pitchFamily="2" charset="2"/>
              <a:buChar char="§"/>
            </a:pPr>
            <a:r>
              <a:rPr lang="en-US" b="1" dirty="0">
                <a:solidFill>
                  <a:srgbClr val="FFFF00"/>
                </a:solidFill>
                <a:latin typeface="Lato"/>
                <a:ea typeface="Lato"/>
                <a:cs typeface="Lato"/>
                <a:sym typeface="Lato"/>
              </a:rPr>
              <a:t>“Open Expeditions” are available for all to consider, from age 8 to 108.  Participants come from various walks of life and backgrounds including individuals, couples, families, grandparents &amp; grandchildren,  etc.  </a:t>
            </a:r>
            <a:endParaRPr lang="en-US" dirty="0"/>
          </a:p>
          <a:p>
            <a:pPr marL="342900" lvl="0" indent="-347472" algn="l">
              <a:lnSpc>
                <a:spcPct val="100000"/>
              </a:lnSpc>
              <a:buClr>
                <a:srgbClr val="FFFF00"/>
              </a:buClr>
              <a:buSzPts val="1400"/>
              <a:buFont typeface="Wingdings" pitchFamily="2" charset="2"/>
              <a:buChar char="§"/>
            </a:pPr>
            <a:r>
              <a:rPr lang="en-US" b="1" dirty="0">
                <a:solidFill>
                  <a:srgbClr val="FFFF00"/>
                </a:solidFill>
                <a:latin typeface="Lato"/>
                <a:ea typeface="Lato"/>
                <a:cs typeface="Lato"/>
                <a:sym typeface="Lato"/>
              </a:rPr>
              <a:t>  Expeditions are faith-based, non-denominational,  life-changing  adventures!    </a:t>
            </a:r>
          </a:p>
          <a:p>
            <a:pPr marL="342900" lvl="0" indent="-347472" algn="l">
              <a:lnSpc>
                <a:spcPct val="100000"/>
              </a:lnSpc>
              <a:buClr>
                <a:srgbClr val="FFFF00"/>
              </a:buClr>
              <a:buSzPts val="1400"/>
              <a:buFont typeface="Wingdings" pitchFamily="2" charset="2"/>
              <a:buChar char="§"/>
            </a:pPr>
            <a:r>
              <a:rPr lang="en-US" b="1" dirty="0">
                <a:solidFill>
                  <a:srgbClr val="FFFF00"/>
                </a:solidFill>
                <a:latin typeface="Lato"/>
                <a:ea typeface="Lato"/>
                <a:cs typeface="Lato"/>
                <a:sym typeface="Lato"/>
              </a:rPr>
              <a:t>  Diversity of Faith = increased global understanding</a:t>
            </a:r>
            <a:endParaRPr lang="en-US" dirty="0"/>
          </a:p>
          <a:p>
            <a:pPr marL="0" lvl="0" indent="0" algn="l" rtl="0">
              <a:lnSpc>
                <a:spcPct val="90000"/>
              </a:lnSpc>
              <a:spcBef>
                <a:spcPts val="1000"/>
              </a:spcBef>
              <a:spcAft>
                <a:spcPts val="0"/>
              </a:spcAft>
              <a:buClr>
                <a:schemeClr val="lt1"/>
              </a:buClr>
              <a:buSzPts val="2400"/>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12" name="Google Shape;212;p26"/>
          <p:cNvSpPr/>
          <p:nvPr/>
        </p:nvSpPr>
        <p:spPr>
          <a:xfrm>
            <a:off x="8106825" y="2710450"/>
            <a:ext cx="3962400" cy="136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“Do not go where the path may lead,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go instead  where there is no path</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and leave a trail.””</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500" b="1" i="1" dirty="0">
                <a:solidFill>
                  <a:srgbClr val="FFFF00"/>
                </a:solidFill>
                <a:latin typeface="Rosarivo"/>
                <a:ea typeface="Rosarivo"/>
                <a:cs typeface="Rosarivo"/>
                <a:sym typeface="Rosarivo"/>
              </a:rPr>
              <a:t> </a:t>
            </a:r>
            <a:endParaRPr sz="5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b="1" i="1" dirty="0">
                <a:solidFill>
                  <a:schemeClr val="accent2"/>
                </a:solidFill>
                <a:latin typeface="Rosarivo"/>
                <a:ea typeface="Rosarivo"/>
                <a:cs typeface="Rosarivo"/>
                <a:sym typeface="Rosarivo"/>
              </a:rPr>
              <a:t>--Ralph Waldo Emerson</a:t>
            </a:r>
            <a:r>
              <a:rPr lang="en-US" i="1" dirty="0">
                <a:solidFill>
                  <a:schemeClr val="accent2"/>
                </a:solidFill>
                <a:latin typeface="Rosarivo"/>
                <a:ea typeface="Rosarivo"/>
                <a:cs typeface="Rosarivo"/>
                <a:sym typeface="Rosarivo"/>
              </a:rPr>
              <a:t>  </a:t>
            </a:r>
            <a:endParaRPr sz="1400" dirty="0">
              <a:solidFill>
                <a:schemeClr val="accent2"/>
              </a:solidFill>
              <a:latin typeface="Rosarivo"/>
              <a:ea typeface="Rosarivo"/>
              <a:cs typeface="Rosarivo"/>
              <a:sym typeface="Rosarivo"/>
            </a:endParaRPr>
          </a:p>
        </p:txBody>
      </p:sp>
      <p:pic>
        <p:nvPicPr>
          <p:cNvPr id="213" name="Google Shape;213;p26"/>
          <p:cNvPicPr preferRelativeResize="0"/>
          <p:nvPr/>
        </p:nvPicPr>
        <p:blipFill>
          <a:blip r:embed="rId3">
            <a:alphaModFix/>
          </a:blip>
          <a:stretch>
            <a:fillRect/>
          </a:stretch>
        </p:blipFill>
        <p:spPr>
          <a:xfrm>
            <a:off x="8545200" y="4147550"/>
            <a:ext cx="3646800" cy="2710450"/>
          </a:xfrm>
          <a:prstGeom prst="rect">
            <a:avLst/>
          </a:prstGeom>
          <a:noFill/>
          <a:ln>
            <a:noFill/>
          </a:ln>
        </p:spPr>
      </p:pic>
    </p:spTree>
    <p:extLst>
      <p:ext uri="{BB962C8B-B14F-4D97-AF65-F5344CB8AC3E}">
        <p14:creationId xmlns:p14="http://schemas.microsoft.com/office/powerpoint/2010/main" val="3761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animEffect transition="in" filter="fade">
                                      <p:cBhvr>
                                        <p:cTn id="7" dur="500"/>
                                        <p:tgtEl>
                                          <p:spTgt spid="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
                                            <p:txEl>
                                              <p:pRg st="2" end="2"/>
                                            </p:txEl>
                                          </p:spTgt>
                                        </p:tgtEl>
                                        <p:attrNameLst>
                                          <p:attrName>style.visibility</p:attrName>
                                        </p:attrNameLst>
                                      </p:cBhvr>
                                      <p:to>
                                        <p:strVal val="visible"/>
                                      </p:to>
                                    </p:set>
                                    <p:animEffect transition="in" filter="fade">
                                      <p:cBhvr>
                                        <p:cTn id="12" dur="500"/>
                                        <p:tgtEl>
                                          <p:spTgt spid="2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
                                            <p:txEl>
                                              <p:pRg st="3" end="3"/>
                                            </p:txEl>
                                          </p:spTgt>
                                        </p:tgtEl>
                                        <p:attrNameLst>
                                          <p:attrName>style.visibility</p:attrName>
                                        </p:attrNameLst>
                                      </p:cBhvr>
                                      <p:to>
                                        <p:strVal val="visible"/>
                                      </p:to>
                                    </p:set>
                                    <p:animEffect transition="in" filter="fade">
                                      <p:cBhvr>
                                        <p:cTn id="17" dur="500"/>
                                        <p:tgtEl>
                                          <p:spTgt spid="2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
                                            <p:txEl>
                                              <p:pRg st="4" end="4"/>
                                            </p:txEl>
                                          </p:spTgt>
                                        </p:tgtEl>
                                        <p:attrNameLst>
                                          <p:attrName>style.visibility</p:attrName>
                                        </p:attrNameLst>
                                      </p:cBhvr>
                                      <p:to>
                                        <p:strVal val="visible"/>
                                      </p:to>
                                    </p:set>
                                    <p:animEffect transition="in" filter="fade">
                                      <p:cBhvr>
                                        <p:cTn id="22" dur="500"/>
                                        <p:tgtEl>
                                          <p:spTgt spid="2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ctrTitle"/>
          </p:nvPr>
        </p:nvSpPr>
        <p:spPr>
          <a:xfrm>
            <a:off x="0" y="306200"/>
            <a:ext cx="12192000" cy="107133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Foundation</a:t>
            </a:r>
            <a:r>
              <a:rPr lang="en-US" sz="3800" dirty="0">
                <a:latin typeface="Rosarivo"/>
                <a:ea typeface="Rosarivo"/>
                <a:cs typeface="Rosarivo"/>
                <a:sym typeface="Rosarivo"/>
              </a:rPr>
              <a:t> </a:t>
            </a:r>
            <a:r>
              <a:rPr lang="en-US" sz="3800" dirty="0">
                <a:solidFill>
                  <a:schemeClr val="accent2"/>
                </a:solidFill>
                <a:latin typeface="Rosarivo"/>
                <a:ea typeface="Rosarivo"/>
                <a:cs typeface="Rosarivo"/>
                <a:sym typeface="Rosarivo"/>
              </a:rPr>
              <a:t>CORE VALUES</a:t>
            </a:r>
            <a:endParaRPr dirty="0">
              <a:solidFill>
                <a:schemeClr val="accent2"/>
              </a:solidFill>
            </a:endParaRPr>
          </a:p>
        </p:txBody>
      </p:sp>
      <p:sp>
        <p:nvSpPr>
          <p:cNvPr id="121" name="Google Shape;121;p17"/>
          <p:cNvSpPr txBox="1">
            <a:spLocks noGrp="1"/>
          </p:cNvSpPr>
          <p:nvPr>
            <p:ph type="subTitle" idx="1"/>
          </p:nvPr>
        </p:nvSpPr>
        <p:spPr>
          <a:xfrm>
            <a:off x="495025" y="1377538"/>
            <a:ext cx="7043400" cy="5545561"/>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RESPECT</a:t>
            </a:r>
            <a:endParaRPr b="1" dirty="0">
              <a:solidFill>
                <a:schemeClr val="accent4">
                  <a:lumMod val="60000"/>
                  <a:lumOff val="40000"/>
                </a:schemeClr>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EQUALITY</a:t>
            </a: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EMPATHY</a:t>
            </a: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SELF IMPROVEMENT</a:t>
            </a: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NO JUDGEMENT</a:t>
            </a:r>
            <a:endParaRPr b="1" dirty="0">
              <a:solidFill>
                <a:schemeClr val="accent4">
                  <a:lumMod val="60000"/>
                  <a:lumOff val="40000"/>
                </a:schemeClr>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b="1" dirty="0">
              <a:latin typeface="Lato"/>
              <a:ea typeface="Lato"/>
              <a:cs typeface="Lato"/>
              <a:sym typeface="Lato"/>
            </a:endParaRPr>
          </a:p>
        </p:txBody>
      </p:sp>
      <p:sp>
        <p:nvSpPr>
          <p:cNvPr id="123" name="Google Shape;123;p17"/>
          <p:cNvSpPr/>
          <p:nvPr/>
        </p:nvSpPr>
        <p:spPr>
          <a:xfrm>
            <a:off x="8335993" y="1966557"/>
            <a:ext cx="3360982" cy="18289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“I speak to everyone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in the same way,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whether he [she] is</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the garbage man or the president of the university.” </a:t>
            </a:r>
            <a:endParaRPr sz="1800" b="1" i="1" dirty="0">
              <a:solidFill>
                <a:schemeClr val="bg1"/>
              </a:solidFill>
              <a:latin typeface="Rosarivo"/>
              <a:ea typeface="Rosarivo"/>
              <a:cs typeface="Rosarivo"/>
              <a:sym typeface="Rosarivo"/>
            </a:endParaRPr>
          </a:p>
          <a:p>
            <a:pPr marL="0" marR="0" lvl="0" indent="0" algn="ctr" rtl="0">
              <a:spcBef>
                <a:spcPts val="0"/>
              </a:spcBef>
              <a:spcAft>
                <a:spcPts val="0"/>
              </a:spcAft>
              <a:buNone/>
            </a:pPr>
            <a:endParaRPr b="1" i="1" dirty="0">
              <a:solidFill>
                <a:schemeClr val="accent2"/>
              </a:solidFill>
              <a:latin typeface="Rosarivo"/>
              <a:ea typeface="Rosarivo"/>
              <a:cs typeface="Rosarivo"/>
              <a:sym typeface="Rosarivo"/>
            </a:endParaRPr>
          </a:p>
          <a:p>
            <a:pPr marL="285750" marR="0" lvl="0" indent="-285750" algn="ctr" rtl="0">
              <a:spcBef>
                <a:spcPts val="0"/>
              </a:spcBef>
              <a:spcAft>
                <a:spcPts val="0"/>
              </a:spcAft>
              <a:buFontTx/>
              <a:buChar char="-"/>
            </a:pPr>
            <a:r>
              <a:rPr lang="en-US" sz="1400" b="1" i="1" dirty="0">
                <a:solidFill>
                  <a:schemeClr val="accent2"/>
                </a:solidFill>
                <a:latin typeface="Rosarivo"/>
                <a:ea typeface="Rosarivo"/>
                <a:cs typeface="Rosarivo"/>
                <a:sym typeface="Rosarivo"/>
              </a:rPr>
              <a:t>Albert Einstein</a:t>
            </a:r>
          </a:p>
          <a:p>
            <a:pPr marL="285750" marR="0" lvl="0" indent="-285750" algn="ctr" rtl="0">
              <a:spcBef>
                <a:spcPts val="0"/>
              </a:spcBef>
              <a:spcAft>
                <a:spcPts val="0"/>
              </a:spcAft>
              <a:buFontTx/>
              <a:buChar char="-"/>
            </a:pPr>
            <a:endParaRPr sz="1400" b="1" dirty="0">
              <a:solidFill>
                <a:schemeClr val="accent2"/>
              </a:solidFill>
              <a:latin typeface="Rosarivo"/>
              <a:ea typeface="Rosarivo"/>
              <a:cs typeface="Rosarivo"/>
              <a:sym typeface="Rosarivo"/>
            </a:endParaRPr>
          </a:p>
        </p:txBody>
      </p:sp>
      <p:pic>
        <p:nvPicPr>
          <p:cNvPr id="4" name="Picture 3" descr="A close up of a person wearing a hat&#10;&#10;Description automatically generated">
            <a:extLst>
              <a:ext uri="{FF2B5EF4-FFF2-40B4-BE49-F238E27FC236}">
                <a16:creationId xmlns:a16="http://schemas.microsoft.com/office/drawing/2014/main" id="{94F6D515-8DE2-F94D-B84A-24A3BFC311A8}"/>
              </a:ext>
            </a:extLst>
          </p:cNvPr>
          <p:cNvPicPr>
            <a:picLocks noChangeAspect="1"/>
          </p:cNvPicPr>
          <p:nvPr/>
        </p:nvPicPr>
        <p:blipFill>
          <a:blip r:embed="rId3"/>
          <a:stretch>
            <a:fillRect/>
          </a:stretch>
        </p:blipFill>
        <p:spPr>
          <a:xfrm>
            <a:off x="4354833" y="1954200"/>
            <a:ext cx="3482333" cy="5346700"/>
          </a:xfrm>
          <a:prstGeom prst="rect">
            <a:avLst/>
          </a:prstGeom>
        </p:spPr>
      </p:pic>
    </p:spTree>
    <p:extLst>
      <p:ext uri="{BB962C8B-B14F-4D97-AF65-F5344CB8AC3E}">
        <p14:creationId xmlns:p14="http://schemas.microsoft.com/office/powerpoint/2010/main" val="222878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xEl>
                                              <p:pRg st="1" end="1"/>
                                            </p:txEl>
                                          </p:spTgt>
                                        </p:tgtEl>
                                        <p:attrNameLst>
                                          <p:attrName>style.visibility</p:attrName>
                                        </p:attrNameLst>
                                      </p:cBhvr>
                                      <p:to>
                                        <p:strVal val="visible"/>
                                      </p:to>
                                    </p:set>
                                    <p:animEffect transition="in" filter="fade">
                                      <p:cBhvr>
                                        <p:cTn id="7" dur="500"/>
                                        <p:tgtEl>
                                          <p:spTgt spid="1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xEl>
                                              <p:pRg st="2" end="2"/>
                                            </p:txEl>
                                          </p:spTgt>
                                        </p:tgtEl>
                                        <p:attrNameLst>
                                          <p:attrName>style.visibility</p:attrName>
                                        </p:attrNameLst>
                                      </p:cBhvr>
                                      <p:to>
                                        <p:strVal val="visible"/>
                                      </p:to>
                                    </p:set>
                                    <p:animEffect transition="in" filter="fade">
                                      <p:cBhvr>
                                        <p:cTn id="12" dur="500"/>
                                        <p:tgtEl>
                                          <p:spTgt spid="1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xEl>
                                              <p:pRg st="3" end="3"/>
                                            </p:txEl>
                                          </p:spTgt>
                                        </p:tgtEl>
                                        <p:attrNameLst>
                                          <p:attrName>style.visibility</p:attrName>
                                        </p:attrNameLst>
                                      </p:cBhvr>
                                      <p:to>
                                        <p:strVal val="visible"/>
                                      </p:to>
                                    </p:set>
                                    <p:animEffect transition="in" filter="fade">
                                      <p:cBhvr>
                                        <p:cTn id="17" dur="500"/>
                                        <p:tgtEl>
                                          <p:spTgt spid="1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
                                            <p:txEl>
                                              <p:pRg st="4" end="4"/>
                                            </p:txEl>
                                          </p:spTgt>
                                        </p:tgtEl>
                                        <p:attrNameLst>
                                          <p:attrName>style.visibility</p:attrName>
                                        </p:attrNameLst>
                                      </p:cBhvr>
                                      <p:to>
                                        <p:strVal val="visible"/>
                                      </p:to>
                                    </p:set>
                                    <p:animEffect transition="in" filter="fade">
                                      <p:cBhvr>
                                        <p:cTn id="22" dur="500"/>
                                        <p:tgtEl>
                                          <p:spTgt spid="1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
                                            <p:txEl>
                                              <p:pRg st="5" end="5"/>
                                            </p:txEl>
                                          </p:spTgt>
                                        </p:tgtEl>
                                        <p:attrNameLst>
                                          <p:attrName>style.visibility</p:attrName>
                                        </p:attrNameLst>
                                      </p:cBhvr>
                                      <p:to>
                                        <p:strVal val="visible"/>
                                      </p:to>
                                    </p:set>
                                    <p:animEffect transition="in" filter="fade">
                                      <p:cBhvr>
                                        <p:cTn id="27" dur="500"/>
                                        <p:tgtEl>
                                          <p:spTgt spid="1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6"/>
          <p:cNvSpPr txBox="1">
            <a:spLocks noGrp="1"/>
          </p:cNvSpPr>
          <p:nvPr>
            <p:ph type="ctrTitle"/>
          </p:nvPr>
        </p:nvSpPr>
        <p:spPr>
          <a:xfrm>
            <a:off x="497325" y="445024"/>
            <a:ext cx="6249900" cy="288663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EHA</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210" name="Google Shape;210;p26"/>
          <p:cNvSpPr txBox="1">
            <a:spLocks noGrp="1"/>
          </p:cNvSpPr>
          <p:nvPr>
            <p:ph type="subTitle" idx="1"/>
          </p:nvPr>
        </p:nvSpPr>
        <p:spPr>
          <a:xfrm>
            <a:off x="497325" y="3526340"/>
            <a:ext cx="7050957" cy="288663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Custom Adventures</a:t>
            </a:r>
            <a:endParaRPr sz="1600"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“Custom Expeditions” can be arranged for groups of 10 to 100 in order to meet the specific needs/ desires of corporate &amp; organizational retreats and team-building, family reunions, etc. </a:t>
            </a:r>
          </a:p>
          <a:p>
            <a:pPr marL="342900" lvl="0" indent="-3429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These expeditions may be to locations other than Latin America and Africa .</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dirty="0"/>
          </a:p>
          <a:p>
            <a:pPr marL="0" lvl="0" indent="0" algn="l" rtl="0">
              <a:lnSpc>
                <a:spcPct val="90000"/>
              </a:lnSpc>
              <a:spcBef>
                <a:spcPts val="1000"/>
              </a:spcBef>
              <a:spcAft>
                <a:spcPts val="0"/>
              </a:spcAft>
              <a:buClr>
                <a:schemeClr val="lt1"/>
              </a:buClr>
              <a:buSzPts val="2400"/>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12" name="Google Shape;212;p26"/>
          <p:cNvSpPr/>
          <p:nvPr/>
        </p:nvSpPr>
        <p:spPr>
          <a:xfrm>
            <a:off x="8106825" y="2710450"/>
            <a:ext cx="3962400" cy="1364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“Do not go where the path may lead,  </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go instead  where there is no path</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and leave a trail.””</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500" b="1" i="1">
                <a:solidFill>
                  <a:srgbClr val="FFFF00"/>
                </a:solidFill>
                <a:latin typeface="Rosarivo"/>
                <a:ea typeface="Rosarivo"/>
                <a:cs typeface="Rosarivo"/>
                <a:sym typeface="Rosarivo"/>
              </a:rPr>
              <a:t> </a:t>
            </a:r>
            <a:endParaRPr sz="5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b="1" i="1">
                <a:solidFill>
                  <a:schemeClr val="accent2"/>
                </a:solidFill>
                <a:latin typeface="Rosarivo"/>
                <a:ea typeface="Rosarivo"/>
                <a:cs typeface="Rosarivo"/>
                <a:sym typeface="Rosarivo"/>
              </a:rPr>
              <a:t>--Ralph Waldo Emerson</a:t>
            </a:r>
            <a:r>
              <a:rPr lang="en-US" i="1">
                <a:solidFill>
                  <a:schemeClr val="accent2"/>
                </a:solidFill>
                <a:latin typeface="Rosarivo"/>
                <a:ea typeface="Rosarivo"/>
                <a:cs typeface="Rosarivo"/>
                <a:sym typeface="Rosarivo"/>
              </a:rPr>
              <a:t>  </a:t>
            </a:r>
            <a:endParaRPr sz="1400">
              <a:solidFill>
                <a:schemeClr val="accent2"/>
              </a:solidFill>
              <a:latin typeface="Rosarivo"/>
              <a:ea typeface="Rosarivo"/>
              <a:cs typeface="Rosarivo"/>
              <a:sym typeface="Rosarivo"/>
            </a:endParaRPr>
          </a:p>
        </p:txBody>
      </p:sp>
      <p:pic>
        <p:nvPicPr>
          <p:cNvPr id="213" name="Google Shape;213;p26"/>
          <p:cNvPicPr preferRelativeResize="0"/>
          <p:nvPr/>
        </p:nvPicPr>
        <p:blipFill>
          <a:blip r:embed="rId3">
            <a:alphaModFix/>
          </a:blip>
          <a:stretch>
            <a:fillRect/>
          </a:stretch>
        </p:blipFill>
        <p:spPr>
          <a:xfrm>
            <a:off x="8545200" y="-145725"/>
            <a:ext cx="3646800" cy="2710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xEl>
                                              <p:pRg st="1" end="1"/>
                                            </p:txEl>
                                          </p:spTgt>
                                        </p:tgtEl>
                                        <p:attrNameLst>
                                          <p:attrName>style.visibility</p:attrName>
                                        </p:attrNameLst>
                                      </p:cBhvr>
                                      <p:to>
                                        <p:strVal val="visible"/>
                                      </p:to>
                                    </p:set>
                                    <p:animEffect transition="in" filter="fade">
                                      <p:cBhvr>
                                        <p:cTn id="7" dur="500"/>
                                        <p:tgtEl>
                                          <p:spTgt spid="2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
                                            <p:txEl>
                                              <p:pRg st="2" end="2"/>
                                            </p:txEl>
                                          </p:spTgt>
                                        </p:tgtEl>
                                        <p:attrNameLst>
                                          <p:attrName>style.visibility</p:attrName>
                                        </p:attrNameLst>
                                      </p:cBhvr>
                                      <p:to>
                                        <p:strVal val="visible"/>
                                      </p:to>
                                    </p:set>
                                    <p:animEffect transition="in" filter="fade">
                                      <p:cBhvr>
                                        <p:cTn id="12" dur="500"/>
                                        <p:tgtEl>
                                          <p:spTgt spid="2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
                                            <p:txEl>
                                              <p:pRg st="0" end="0"/>
                                            </p:txEl>
                                          </p:spTgt>
                                        </p:tgtEl>
                                        <p:attrNameLst>
                                          <p:attrName>style.visibility</p:attrName>
                                        </p:attrNameLst>
                                      </p:cBhvr>
                                      <p:to>
                                        <p:strVal val="visible"/>
                                      </p:to>
                                    </p:set>
                                    <p:animEffect transition="in" filter="fade">
                                      <p:cBhvr>
                                        <p:cTn id="17" dur="500"/>
                                        <p:tgtEl>
                                          <p:spTgt spid="2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7"/>
          <p:cNvSpPr txBox="1">
            <a:spLocks noGrp="1"/>
          </p:cNvSpPr>
          <p:nvPr>
            <p:ph type="ctrTitle"/>
          </p:nvPr>
        </p:nvSpPr>
        <p:spPr>
          <a:xfrm>
            <a:off x="641675" y="445024"/>
            <a:ext cx="10026300" cy="106319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EHA </a:t>
            </a:r>
            <a:r>
              <a:rPr lang="en-US" sz="3800" dirty="0">
                <a:latin typeface="Rosarivo"/>
                <a:ea typeface="Rosarivo"/>
                <a:cs typeface="Rosarivo"/>
                <a:sym typeface="Rosarivo"/>
              </a:rPr>
              <a:t>EXPEDITIONS</a:t>
            </a:r>
            <a:endParaRPr dirty="0"/>
          </a:p>
        </p:txBody>
      </p:sp>
      <p:sp>
        <p:nvSpPr>
          <p:cNvPr id="219" name="Google Shape;219;p27"/>
          <p:cNvSpPr txBox="1">
            <a:spLocks noGrp="1"/>
          </p:cNvSpPr>
          <p:nvPr>
            <p:ph type="subTitle" idx="1"/>
          </p:nvPr>
        </p:nvSpPr>
        <p:spPr>
          <a:xfrm>
            <a:off x="641675" y="2779057"/>
            <a:ext cx="10717500" cy="4155067"/>
          </a:xfrm>
          <a:prstGeom prst="rect">
            <a:avLst/>
          </a:prstGeom>
          <a:solidFill>
            <a:schemeClr val="dk1">
              <a:alpha val="21960"/>
            </a:schemeClr>
          </a:solid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accent2"/>
              </a:buClr>
              <a:buSzPts val="2800"/>
              <a:buFont typeface="Arial"/>
              <a:buChar char="•"/>
            </a:pPr>
            <a:r>
              <a:rPr lang="en-US" sz="2800" b="1" dirty="0">
                <a:solidFill>
                  <a:schemeClr val="accent2"/>
                </a:solidFill>
                <a:latin typeface="Lato"/>
                <a:ea typeface="Lato"/>
                <a:cs typeface="Lato"/>
                <a:sym typeface="Lato"/>
              </a:rPr>
              <a:t>Native American Cultures</a:t>
            </a:r>
            <a:endParaRPr b="1" dirty="0"/>
          </a:p>
          <a:p>
            <a:pPr marL="800100" lvl="1" indent="-342900" algn="l" rtl="0">
              <a:lnSpc>
                <a:spcPct val="90000"/>
              </a:lnSpc>
              <a:spcBef>
                <a:spcPts val="500"/>
              </a:spcBef>
              <a:spcAft>
                <a:spcPts val="0"/>
              </a:spcAft>
              <a:buClr>
                <a:srgbClr val="FFFF00"/>
              </a:buClr>
              <a:buSzPts val="2800"/>
              <a:buFont typeface="Arial"/>
              <a:buChar char="•"/>
            </a:pPr>
            <a:r>
              <a:rPr lang="en-US" sz="2800" b="1" dirty="0">
                <a:solidFill>
                  <a:srgbClr val="FFFF00"/>
                </a:solidFill>
                <a:highlight>
                  <a:srgbClr val="000080"/>
                </a:highlight>
                <a:latin typeface="Lato"/>
                <a:ea typeface="Lato"/>
                <a:cs typeface="Lato"/>
                <a:sym typeface="Lato"/>
              </a:rPr>
              <a:t>Culture Preservation</a:t>
            </a:r>
            <a:endParaRPr b="1" dirty="0">
              <a:highlight>
                <a:srgbClr val="000080"/>
              </a:highlight>
            </a:endParaRPr>
          </a:p>
          <a:p>
            <a:pPr marL="800100" lvl="1" indent="-342900" algn="l" rtl="0">
              <a:lnSpc>
                <a:spcPct val="90000"/>
              </a:lnSpc>
              <a:spcBef>
                <a:spcPts val="500"/>
              </a:spcBef>
              <a:spcAft>
                <a:spcPts val="0"/>
              </a:spcAft>
              <a:buClr>
                <a:srgbClr val="FFFF00"/>
              </a:buClr>
              <a:buSzPts val="2800"/>
              <a:buFont typeface="Arial"/>
              <a:buChar char="•"/>
            </a:pPr>
            <a:r>
              <a:rPr lang="en-US" sz="2800" b="1" dirty="0">
                <a:solidFill>
                  <a:srgbClr val="FFFF00"/>
                </a:solidFill>
                <a:highlight>
                  <a:srgbClr val="000080"/>
                </a:highlight>
                <a:latin typeface="Lato"/>
                <a:ea typeface="Lato"/>
                <a:cs typeface="Lato"/>
                <a:sym typeface="Lato"/>
              </a:rPr>
              <a:t>Generational Ecological Awareness/Projects</a:t>
            </a:r>
            <a:endParaRPr b="1" dirty="0">
              <a:highlight>
                <a:srgbClr val="000080"/>
              </a:highlight>
            </a:endParaRPr>
          </a:p>
          <a:p>
            <a:pPr marL="800100" lvl="1" indent="-342900" algn="l" rtl="0">
              <a:lnSpc>
                <a:spcPct val="90000"/>
              </a:lnSpc>
              <a:spcBef>
                <a:spcPts val="500"/>
              </a:spcBef>
              <a:spcAft>
                <a:spcPts val="0"/>
              </a:spcAft>
              <a:buClr>
                <a:srgbClr val="FFFF00"/>
              </a:buClr>
              <a:buSzPts val="2800"/>
              <a:buFont typeface="Arial"/>
              <a:buChar char="•"/>
            </a:pPr>
            <a:r>
              <a:rPr lang="en-US" sz="2800" b="1" dirty="0">
                <a:solidFill>
                  <a:srgbClr val="FFFF00"/>
                </a:solidFill>
                <a:highlight>
                  <a:srgbClr val="000080"/>
                </a:highlight>
                <a:latin typeface="Lato"/>
                <a:ea typeface="Lato"/>
                <a:cs typeface="Lato"/>
                <a:sym typeface="Lato"/>
              </a:rPr>
              <a:t>Cross-Cultural Understanding</a:t>
            </a:r>
            <a:endParaRPr b="1" dirty="0">
              <a:highlight>
                <a:srgbClr val="000080"/>
              </a:highlight>
            </a:endParaRPr>
          </a:p>
          <a:p>
            <a:pPr marL="800100" lvl="1" indent="-342900" algn="l" rtl="0">
              <a:lnSpc>
                <a:spcPct val="90000"/>
              </a:lnSpc>
              <a:spcBef>
                <a:spcPts val="500"/>
              </a:spcBef>
              <a:spcAft>
                <a:spcPts val="0"/>
              </a:spcAft>
              <a:buClr>
                <a:srgbClr val="FFFF00"/>
              </a:buClr>
              <a:buSzPts val="2800"/>
              <a:buChar char="•"/>
            </a:pPr>
            <a:r>
              <a:rPr lang="en-US" sz="2800" b="1" dirty="0">
                <a:solidFill>
                  <a:srgbClr val="FFFF00"/>
                </a:solidFill>
                <a:highlight>
                  <a:srgbClr val="000080"/>
                </a:highlight>
                <a:latin typeface="Lato"/>
                <a:ea typeface="Lato"/>
                <a:cs typeface="Lato"/>
                <a:sym typeface="Lato"/>
              </a:rPr>
              <a:t>Other Projects as Identified with Communities</a:t>
            </a:r>
            <a:endParaRPr b="1" dirty="0">
              <a:highlight>
                <a:srgbClr val="000080"/>
              </a:highlight>
            </a:endParaRPr>
          </a:p>
          <a:p>
            <a:pPr marL="800100" lvl="1" indent="-342900" algn="l" rtl="0">
              <a:lnSpc>
                <a:spcPct val="90000"/>
              </a:lnSpc>
              <a:spcBef>
                <a:spcPts val="500"/>
              </a:spcBef>
              <a:spcAft>
                <a:spcPts val="0"/>
              </a:spcAft>
              <a:buClr>
                <a:srgbClr val="FFFF00"/>
              </a:buClr>
              <a:buSzPts val="2800"/>
              <a:buChar char="•"/>
            </a:pPr>
            <a:r>
              <a:rPr lang="en-US" sz="2800" b="1" dirty="0">
                <a:solidFill>
                  <a:srgbClr val="FFFF00"/>
                </a:solidFill>
                <a:highlight>
                  <a:srgbClr val="000080"/>
                </a:highlight>
                <a:latin typeface="Lato"/>
                <a:ea typeface="Lato"/>
                <a:cs typeface="Lato"/>
                <a:sym typeface="Lato"/>
              </a:rPr>
              <a:t>Boundary-Pushing Adventure Expeditions:</a:t>
            </a:r>
            <a:endParaRPr b="1" dirty="0">
              <a:highlight>
                <a:srgbClr val="000080"/>
              </a:highlight>
            </a:endParaRPr>
          </a:p>
          <a:p>
            <a:pPr marL="1257300" lvl="2" indent="-342900" algn="l" rtl="0">
              <a:lnSpc>
                <a:spcPct val="90000"/>
              </a:lnSpc>
              <a:spcBef>
                <a:spcPts val="500"/>
              </a:spcBef>
              <a:spcAft>
                <a:spcPts val="0"/>
              </a:spcAft>
              <a:buClr>
                <a:srgbClr val="FFFF00"/>
              </a:buClr>
              <a:buSzPts val="2400"/>
              <a:buChar char="•"/>
            </a:pPr>
            <a:r>
              <a:rPr lang="en-US" sz="2400" b="1" dirty="0">
                <a:solidFill>
                  <a:srgbClr val="FFFF00"/>
                </a:solidFill>
                <a:highlight>
                  <a:srgbClr val="000080"/>
                </a:highlight>
                <a:latin typeface="Lato"/>
                <a:ea typeface="Lato"/>
                <a:cs typeface="Lato"/>
                <a:sym typeface="Lato"/>
              </a:rPr>
              <a:t>Specialized Military-Style Training</a:t>
            </a:r>
            <a:endParaRPr b="1" dirty="0">
              <a:highlight>
                <a:srgbClr val="000080"/>
              </a:highlight>
            </a:endParaRPr>
          </a:p>
          <a:p>
            <a:pPr marL="1257300" lvl="2" indent="-342900" algn="l" rtl="0">
              <a:lnSpc>
                <a:spcPct val="90000"/>
              </a:lnSpc>
              <a:spcBef>
                <a:spcPts val="500"/>
              </a:spcBef>
              <a:spcAft>
                <a:spcPts val="0"/>
              </a:spcAft>
              <a:buClr>
                <a:srgbClr val="FFFF00"/>
              </a:buClr>
              <a:buSzPts val="2600"/>
              <a:buChar char="•"/>
            </a:pPr>
            <a:r>
              <a:rPr lang="en-US" sz="2600" b="1" dirty="0">
                <a:solidFill>
                  <a:srgbClr val="FFFF00"/>
                </a:solidFill>
                <a:highlight>
                  <a:srgbClr val="000080"/>
                </a:highlight>
                <a:latin typeface="Lato"/>
                <a:ea typeface="Lato"/>
                <a:cs typeface="Lato"/>
                <a:sym typeface="Lato"/>
              </a:rPr>
              <a:t>Crow Reservations: Hunting, Fishing, etc.</a:t>
            </a:r>
            <a:endParaRPr b="1" dirty="0">
              <a:highlight>
                <a:srgbClr val="000080"/>
              </a:highlight>
            </a:endParaRPr>
          </a:p>
          <a:p>
            <a:pPr marL="457200" lvl="0" indent="-457200" algn="l" rtl="0">
              <a:lnSpc>
                <a:spcPct val="90000"/>
              </a:lnSpc>
              <a:spcBef>
                <a:spcPts val="1000"/>
              </a:spcBef>
              <a:spcAft>
                <a:spcPts val="0"/>
              </a:spcAft>
              <a:buClr>
                <a:schemeClr val="accent2"/>
              </a:buClr>
              <a:buSzPts val="2800"/>
              <a:buChar char="•"/>
            </a:pPr>
            <a:r>
              <a:rPr lang="en-US" sz="2800" b="1" dirty="0">
                <a:solidFill>
                  <a:schemeClr val="accent2"/>
                </a:solidFill>
                <a:highlight>
                  <a:srgbClr val="000080"/>
                </a:highlight>
                <a:latin typeface="Lato"/>
                <a:ea typeface="Lato"/>
                <a:cs typeface="Lato"/>
                <a:sym typeface="Lato"/>
              </a:rPr>
              <a:t>Others (TBD)</a:t>
            </a:r>
            <a:endParaRPr sz="2000" b="1" dirty="0">
              <a:solidFill>
                <a:schemeClr val="accent2"/>
              </a:solidFill>
              <a:highlight>
                <a:srgbClr val="000080"/>
              </a:highlight>
              <a:latin typeface="Lato"/>
              <a:ea typeface="Lato"/>
              <a:cs typeface="Lato"/>
              <a:sym typeface="Lato"/>
            </a:endParaRPr>
          </a:p>
        </p:txBody>
      </p:sp>
      <p:sp>
        <p:nvSpPr>
          <p:cNvPr id="220" name="Google Shape;220;p27"/>
          <p:cNvSpPr/>
          <p:nvPr/>
        </p:nvSpPr>
        <p:spPr>
          <a:xfrm>
            <a:off x="9258575" y="2965650"/>
            <a:ext cx="2607900" cy="1800000"/>
          </a:xfrm>
          <a:prstGeom prst="rect">
            <a:avLst/>
          </a:prstGeom>
          <a:no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“You only live once, </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but if you do it right, </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once is enough.”</a:t>
            </a: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endParaRPr sz="1800" b="1" i="1">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a:solidFill>
                  <a:srgbClr val="FFFF00"/>
                </a:solidFill>
                <a:latin typeface="Rosarivo"/>
                <a:ea typeface="Rosarivo"/>
                <a:cs typeface="Rosarivo"/>
                <a:sym typeface="Rosarivo"/>
              </a:rPr>
              <a:t> </a:t>
            </a:r>
            <a:r>
              <a:rPr lang="en-US" sz="1800" b="1" i="1">
                <a:solidFill>
                  <a:schemeClr val="accent2"/>
                </a:solidFill>
                <a:latin typeface="Rosarivo"/>
                <a:ea typeface="Rosarivo"/>
                <a:cs typeface="Rosarivo"/>
                <a:sym typeface="Rosarivo"/>
              </a:rPr>
              <a:t>- </a:t>
            </a:r>
            <a:r>
              <a:rPr lang="en-US" b="1">
                <a:solidFill>
                  <a:schemeClr val="accent2"/>
                </a:solidFill>
                <a:latin typeface="Rosarivo"/>
                <a:ea typeface="Rosarivo"/>
                <a:cs typeface="Rosarivo"/>
                <a:sym typeface="Rosarivo"/>
              </a:rPr>
              <a:t>Mae West</a:t>
            </a:r>
            <a:endParaRPr sz="2000" b="1">
              <a:solidFill>
                <a:schemeClr val="accent2"/>
              </a:solidFill>
              <a:latin typeface="Rosarivo"/>
              <a:ea typeface="Rosarivo"/>
              <a:cs typeface="Rosarivo"/>
              <a:sym typeface="Rosarivo"/>
            </a:endParaRPr>
          </a:p>
        </p:txBody>
      </p:sp>
      <p:sp>
        <p:nvSpPr>
          <p:cNvPr id="221" name="Google Shape;221;p27"/>
          <p:cNvSpPr/>
          <p:nvPr/>
        </p:nvSpPr>
        <p:spPr>
          <a:xfrm>
            <a:off x="641675" y="1508223"/>
            <a:ext cx="8616900" cy="12708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dirty="0">
                <a:solidFill>
                  <a:schemeClr val="accent2"/>
                </a:solidFill>
                <a:latin typeface="Lato"/>
                <a:ea typeface="Lato"/>
                <a:cs typeface="Lato"/>
                <a:sym typeface="Lato"/>
              </a:rPr>
              <a:t>An Example of a Custom Expedition </a:t>
            </a:r>
            <a:endParaRPr sz="3000" b="1" dirty="0">
              <a:solidFill>
                <a:schemeClr val="accent2"/>
              </a:solidFill>
              <a:latin typeface="Lato"/>
              <a:ea typeface="Lato"/>
              <a:cs typeface="Lato"/>
              <a:sym typeface="Lato"/>
            </a:endParaRPr>
          </a:p>
          <a:p>
            <a:pPr marL="0" marR="0" lvl="0" indent="0" algn="l" rtl="0">
              <a:spcBef>
                <a:spcPts val="0"/>
              </a:spcBef>
              <a:spcAft>
                <a:spcPts val="0"/>
              </a:spcAft>
              <a:buNone/>
            </a:pPr>
            <a:r>
              <a:rPr lang="en-US" sz="3000" b="1" dirty="0">
                <a:solidFill>
                  <a:schemeClr val="accent2"/>
                </a:solidFill>
                <a:latin typeface="Lato"/>
                <a:ea typeface="Lato"/>
                <a:cs typeface="Lato"/>
                <a:sym typeface="Lato"/>
              </a:rPr>
              <a:t>being considered with Waterfall Global</a:t>
            </a:r>
            <a:endParaRPr sz="800" b="1" dirty="0"/>
          </a:p>
        </p:txBody>
      </p:sp>
      <p:pic>
        <p:nvPicPr>
          <p:cNvPr id="222" name="Google Shape;222;p27"/>
          <p:cNvPicPr preferRelativeResize="0"/>
          <p:nvPr/>
        </p:nvPicPr>
        <p:blipFill rotWithShape="1">
          <a:blip r:embed="rId3">
            <a:alphaModFix/>
          </a:blip>
          <a:srcRect/>
          <a:stretch/>
        </p:blipFill>
        <p:spPr>
          <a:xfrm>
            <a:off x="9354775" y="128425"/>
            <a:ext cx="2837225" cy="2837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animEffect transition="in" filter="fade">
                                      <p:cBhvr>
                                        <p:cTn id="7" dur="500"/>
                                        <p:tgtEl>
                                          <p:spTgt spid="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
                                            <p:txEl>
                                              <p:pRg st="1" end="1"/>
                                            </p:txEl>
                                          </p:spTgt>
                                        </p:tgtEl>
                                        <p:attrNameLst>
                                          <p:attrName>style.visibility</p:attrName>
                                        </p:attrNameLst>
                                      </p:cBhvr>
                                      <p:to>
                                        <p:strVal val="visible"/>
                                      </p:to>
                                    </p:set>
                                    <p:animEffect transition="in" filter="fade">
                                      <p:cBhvr>
                                        <p:cTn id="12" dur="500"/>
                                        <p:tgtEl>
                                          <p:spTgt spid="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xEl>
                                              <p:pRg st="2" end="2"/>
                                            </p:txEl>
                                          </p:spTgt>
                                        </p:tgtEl>
                                        <p:attrNameLst>
                                          <p:attrName>style.visibility</p:attrName>
                                        </p:attrNameLst>
                                      </p:cBhvr>
                                      <p:to>
                                        <p:strVal val="visible"/>
                                      </p:to>
                                    </p:set>
                                    <p:animEffect transition="in" filter="fade">
                                      <p:cBhvr>
                                        <p:cTn id="17" dur="500"/>
                                        <p:tgtEl>
                                          <p:spTgt spid="2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
                                            <p:txEl>
                                              <p:pRg st="3" end="3"/>
                                            </p:txEl>
                                          </p:spTgt>
                                        </p:tgtEl>
                                        <p:attrNameLst>
                                          <p:attrName>style.visibility</p:attrName>
                                        </p:attrNameLst>
                                      </p:cBhvr>
                                      <p:to>
                                        <p:strVal val="visible"/>
                                      </p:to>
                                    </p:set>
                                    <p:animEffect transition="in" filter="fade">
                                      <p:cBhvr>
                                        <p:cTn id="22" dur="500"/>
                                        <p:tgtEl>
                                          <p:spTgt spid="2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9">
                                            <p:txEl>
                                              <p:pRg st="5" end="5"/>
                                            </p:txEl>
                                          </p:spTgt>
                                        </p:tgtEl>
                                        <p:attrNameLst>
                                          <p:attrName>style.visibility</p:attrName>
                                        </p:attrNameLst>
                                      </p:cBhvr>
                                      <p:to>
                                        <p:strVal val="visible"/>
                                      </p:to>
                                    </p:set>
                                    <p:animEffect transition="in" filter="fade">
                                      <p:cBhvr>
                                        <p:cTn id="32" dur="500"/>
                                        <p:tgtEl>
                                          <p:spTgt spid="2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9">
                                            <p:txEl>
                                              <p:pRg st="6" end="6"/>
                                            </p:txEl>
                                          </p:spTgt>
                                        </p:tgtEl>
                                        <p:attrNameLst>
                                          <p:attrName>style.visibility</p:attrName>
                                        </p:attrNameLst>
                                      </p:cBhvr>
                                      <p:to>
                                        <p:strVal val="visible"/>
                                      </p:to>
                                    </p:set>
                                    <p:animEffect transition="in" filter="fade">
                                      <p:cBhvr>
                                        <p:cTn id="37" dur="500"/>
                                        <p:tgtEl>
                                          <p:spTgt spid="2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9">
                                            <p:txEl>
                                              <p:pRg st="7" end="7"/>
                                            </p:txEl>
                                          </p:spTgt>
                                        </p:tgtEl>
                                        <p:attrNameLst>
                                          <p:attrName>style.visibility</p:attrName>
                                        </p:attrNameLst>
                                      </p:cBhvr>
                                      <p:to>
                                        <p:strVal val="visible"/>
                                      </p:to>
                                    </p:set>
                                    <p:animEffect transition="in" filter="fade">
                                      <p:cBhvr>
                                        <p:cTn id="42" dur="500"/>
                                        <p:tgtEl>
                                          <p:spTgt spid="2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9">
                                            <p:txEl>
                                              <p:pRg st="8" end="8"/>
                                            </p:txEl>
                                          </p:spTgt>
                                        </p:tgtEl>
                                        <p:attrNameLst>
                                          <p:attrName>style.visibility</p:attrName>
                                        </p:attrNameLst>
                                      </p:cBhvr>
                                      <p:to>
                                        <p:strVal val="visible"/>
                                      </p:to>
                                    </p:set>
                                    <p:animEffect transition="in" filter="fade">
                                      <p:cBhvr>
                                        <p:cTn id="47" dur="500"/>
                                        <p:tgtEl>
                                          <p:spTgt spid="2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ctrTitle"/>
          </p:nvPr>
        </p:nvSpPr>
        <p:spPr>
          <a:xfrm>
            <a:off x="290513" y="570015"/>
            <a:ext cx="6456712" cy="77469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EHA</a:t>
            </a:r>
            <a:r>
              <a:rPr lang="en-US" dirty="0">
                <a:latin typeface="Rosarivo"/>
                <a:ea typeface="Rosarivo"/>
                <a:cs typeface="Rosarivo"/>
                <a:sym typeface="Rosarivo"/>
              </a:rPr>
              <a:t> </a:t>
            </a:r>
            <a:r>
              <a:rPr lang="en-US" sz="3800" cap="none" dirty="0">
                <a:latin typeface="Rosarivo"/>
                <a:ea typeface="Rosarivo"/>
                <a:cs typeface="Rosarivo"/>
                <a:sym typeface="Rosarivo"/>
              </a:rPr>
              <a:t>EXPEDITIONS</a:t>
            </a:r>
            <a:endParaRPr dirty="0"/>
          </a:p>
        </p:txBody>
      </p:sp>
      <p:sp>
        <p:nvSpPr>
          <p:cNvPr id="202" name="Google Shape;202;p25"/>
          <p:cNvSpPr txBox="1">
            <a:spLocks noGrp="1"/>
          </p:cNvSpPr>
          <p:nvPr>
            <p:ph type="subTitle" idx="1"/>
          </p:nvPr>
        </p:nvSpPr>
        <p:spPr>
          <a:xfrm>
            <a:off x="497326" y="1473474"/>
            <a:ext cx="6360673" cy="538452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b="1" dirty="0">
                <a:solidFill>
                  <a:schemeClr val="accent2"/>
                </a:solidFill>
                <a:latin typeface="Lato"/>
                <a:ea typeface="Lato"/>
                <a:cs typeface="Lato"/>
                <a:sym typeface="Lato"/>
              </a:rPr>
              <a:t>SAFETY FIRST AND FOREMOST! </a:t>
            </a:r>
            <a:endParaRPr b="1" dirty="0">
              <a:solidFill>
                <a:schemeClr val="accent2"/>
              </a:solidFill>
              <a:latin typeface="Lato"/>
              <a:ea typeface="Lato"/>
              <a:cs typeface="Lato"/>
              <a:sym typeface="Lato"/>
            </a:endParaRPr>
          </a:p>
          <a:p>
            <a:pPr marL="0" lvl="0" indent="0" algn="l" rtl="0">
              <a:lnSpc>
                <a:spcPct val="90000"/>
              </a:lnSpc>
              <a:spcBef>
                <a:spcPts val="1000"/>
              </a:spcBef>
              <a:spcAft>
                <a:spcPts val="0"/>
              </a:spcAft>
              <a:buClr>
                <a:srgbClr val="FFFF00"/>
              </a:buClr>
              <a:buSzPts val="2400"/>
            </a:pPr>
            <a:r>
              <a:rPr lang="en-US" b="1" dirty="0">
                <a:solidFill>
                  <a:srgbClr val="FFFF00"/>
                </a:solidFill>
                <a:latin typeface="Lato"/>
                <a:ea typeface="Lato"/>
                <a:cs typeface="Lato"/>
                <a:sym typeface="Lato"/>
              </a:rPr>
              <a:t>Narnia organizers have 38 years of experience handling ”COVID-like” situations.  </a:t>
            </a: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Developing Countries have long required vigilant safety &amp; health precautions.</a:t>
            </a: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Narnia Expeditions offer the safest travel experience you can choose!</a:t>
            </a: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All participants test for COVID within the week prior to departure.</a:t>
            </a:r>
          </a:p>
          <a:p>
            <a:pPr marL="342900" lvl="0" indent="-342900" algn="l" rtl="0">
              <a:lnSpc>
                <a:spcPct val="90000"/>
              </a:lnSpc>
              <a:spcBef>
                <a:spcPts val="1000"/>
              </a:spcBef>
              <a:spcAft>
                <a:spcPts val="0"/>
              </a:spcAft>
              <a:buClr>
                <a:srgbClr val="FFFF00"/>
              </a:buClr>
              <a:buSzPts val="2400"/>
              <a:buFont typeface="Arial"/>
              <a:buChar char="•"/>
            </a:pPr>
            <a:endParaRPr lang="en-US"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lang="en-US"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lang="en-US" b="1" dirty="0">
              <a:solidFill>
                <a:srgbClr val="FFFF00"/>
              </a:solidFill>
              <a:latin typeface="Lato"/>
              <a:ea typeface="Lato"/>
              <a:cs typeface="Lato"/>
              <a:sym typeface="Lato"/>
            </a:endParaRPr>
          </a:p>
          <a:p>
            <a:pPr marL="0" lvl="0" indent="0" algn="l" rtl="0">
              <a:lnSpc>
                <a:spcPct val="90000"/>
              </a:lnSpc>
              <a:spcBef>
                <a:spcPts val="1000"/>
              </a:spcBef>
              <a:spcAft>
                <a:spcPts val="0"/>
              </a:spcAft>
              <a:buClr>
                <a:srgbClr val="FFFF00"/>
              </a:buClr>
              <a:buSzPts val="2400"/>
            </a:pPr>
            <a:endParaRPr b="1" dirty="0">
              <a:solidFill>
                <a:srgbClr val="FFFF00"/>
              </a:solidFill>
              <a:latin typeface="Lato"/>
              <a:ea typeface="Lato"/>
              <a:cs typeface="Lato"/>
              <a:sym typeface="Lato"/>
            </a:endParaRPr>
          </a:p>
          <a:p>
            <a:pPr marL="0" lvl="0" indent="0" algn="l" rtl="0">
              <a:lnSpc>
                <a:spcPct val="90000"/>
              </a:lnSpc>
              <a:spcBef>
                <a:spcPts val="1000"/>
              </a:spcBef>
              <a:spcAft>
                <a:spcPts val="0"/>
              </a:spcAft>
              <a:buNone/>
            </a:pP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endParaRPr dirty="0"/>
          </a:p>
          <a:p>
            <a:pPr marL="0" lvl="0" indent="0" algn="l" rtl="0">
              <a:lnSpc>
                <a:spcPct val="90000"/>
              </a:lnSpc>
              <a:spcBef>
                <a:spcPts val="1000"/>
              </a:spcBef>
              <a:spcAft>
                <a:spcPts val="0"/>
              </a:spcAft>
              <a:buClr>
                <a:schemeClr val="lt1"/>
              </a:buClr>
              <a:buSzPts val="2400"/>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03" name="Google Shape;203;p25"/>
          <p:cNvSpPr/>
          <p:nvPr/>
        </p:nvSpPr>
        <p:spPr>
          <a:xfrm>
            <a:off x="8001001" y="2075934"/>
            <a:ext cx="3900486" cy="237638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  </a:t>
            </a: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“We now consider Developed Countries to have similar challenges to what Developing Countries have  suffered for centuries! </a:t>
            </a: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We are vigilant about safety &amp; health.”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500" b="1" i="1" dirty="0">
                <a:solidFill>
                  <a:srgbClr val="FFFF00"/>
                </a:solidFill>
                <a:latin typeface="Rosarivo"/>
                <a:ea typeface="Rosarivo"/>
                <a:cs typeface="Rosarivo"/>
                <a:sym typeface="Rosarivo"/>
              </a:rPr>
              <a:t> </a:t>
            </a:r>
            <a:endParaRPr sz="500" b="1" i="1" dirty="0">
              <a:solidFill>
                <a:srgbClr val="FFFF00"/>
              </a:solidFill>
              <a:latin typeface="Rosarivo"/>
              <a:ea typeface="Rosarivo"/>
              <a:cs typeface="Rosarivo"/>
              <a:sym typeface="Rosarivo"/>
            </a:endParaRPr>
          </a:p>
          <a:p>
            <a:pPr marL="0" marR="0" lvl="0" indent="0" algn="r" rtl="0">
              <a:spcBef>
                <a:spcPts val="0"/>
              </a:spcBef>
              <a:spcAft>
                <a:spcPts val="0"/>
              </a:spcAft>
              <a:buNone/>
            </a:pPr>
            <a:endParaRPr sz="100"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b="1" i="1" dirty="0">
                <a:solidFill>
                  <a:schemeClr val="accent2"/>
                </a:solidFill>
                <a:latin typeface="Rosarivo"/>
                <a:ea typeface="Rosarivo"/>
                <a:cs typeface="Rosarivo"/>
                <a:sym typeface="Rosarivo"/>
              </a:rPr>
              <a:t>--Carrie Grow</a:t>
            </a:r>
            <a:r>
              <a:rPr lang="en-US" i="1" dirty="0">
                <a:solidFill>
                  <a:schemeClr val="accent2"/>
                </a:solidFill>
                <a:latin typeface="Rosarivo"/>
                <a:ea typeface="Rosarivo"/>
                <a:cs typeface="Rosarivo"/>
                <a:sym typeface="Rosarivo"/>
              </a:rPr>
              <a:t> </a:t>
            </a:r>
            <a:endParaRPr sz="1400" dirty="0">
              <a:solidFill>
                <a:schemeClr val="accent2"/>
              </a:solidFill>
              <a:latin typeface="Rosarivo"/>
              <a:ea typeface="Rosarivo"/>
              <a:cs typeface="Rosarivo"/>
              <a:sym typeface="Rosarivo"/>
            </a:endParaRPr>
          </a:p>
        </p:txBody>
      </p:sp>
      <p:pic>
        <p:nvPicPr>
          <p:cNvPr id="3" name="Picture 2" descr="A group of people sitting on the ground&#10;&#10;Description automatically generated">
            <a:extLst>
              <a:ext uri="{FF2B5EF4-FFF2-40B4-BE49-F238E27FC236}">
                <a16:creationId xmlns:a16="http://schemas.microsoft.com/office/drawing/2014/main" id="{2E940F53-D9F2-E843-8829-9BC544879D04}"/>
              </a:ext>
            </a:extLst>
          </p:cNvPr>
          <p:cNvPicPr>
            <a:picLocks noChangeAspect="1"/>
          </p:cNvPicPr>
          <p:nvPr/>
        </p:nvPicPr>
        <p:blipFill>
          <a:blip r:embed="rId3"/>
          <a:stretch>
            <a:fillRect/>
          </a:stretch>
        </p:blipFill>
        <p:spPr>
          <a:xfrm>
            <a:off x="8189298" y="4277344"/>
            <a:ext cx="4002702" cy="2914650"/>
          </a:xfrm>
          <a:prstGeom prst="rect">
            <a:avLst/>
          </a:prstGeom>
        </p:spPr>
      </p:pic>
    </p:spTree>
    <p:extLst>
      <p:ext uri="{BB962C8B-B14F-4D97-AF65-F5344CB8AC3E}">
        <p14:creationId xmlns:p14="http://schemas.microsoft.com/office/powerpoint/2010/main" val="221357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5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xEl>
                                              <p:pRg st="1" end="1"/>
                                            </p:txEl>
                                          </p:spTgt>
                                        </p:tgtEl>
                                        <p:attrNameLst>
                                          <p:attrName>style.visibility</p:attrName>
                                        </p:attrNameLst>
                                      </p:cBhvr>
                                      <p:to>
                                        <p:strVal val="visible"/>
                                      </p:to>
                                    </p:set>
                                    <p:animEffect transition="in" filter="fade">
                                      <p:cBhvr>
                                        <p:cTn id="12" dur="500"/>
                                        <p:tgtEl>
                                          <p:spTgt spid="2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xEl>
                                              <p:pRg st="2" end="2"/>
                                            </p:txEl>
                                          </p:spTgt>
                                        </p:tgtEl>
                                        <p:attrNameLst>
                                          <p:attrName>style.visibility</p:attrName>
                                        </p:attrNameLst>
                                      </p:cBhvr>
                                      <p:to>
                                        <p:strVal val="visible"/>
                                      </p:to>
                                    </p:set>
                                    <p:animEffect transition="in" filter="fade">
                                      <p:cBhvr>
                                        <p:cTn id="17" dur="500"/>
                                        <p:tgtEl>
                                          <p:spTgt spid="2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
                                            <p:txEl>
                                              <p:pRg st="3" end="3"/>
                                            </p:txEl>
                                          </p:spTgt>
                                        </p:tgtEl>
                                        <p:attrNameLst>
                                          <p:attrName>style.visibility</p:attrName>
                                        </p:attrNameLst>
                                      </p:cBhvr>
                                      <p:to>
                                        <p:strVal val="visible"/>
                                      </p:to>
                                    </p:set>
                                    <p:animEffect transition="in" filter="fade">
                                      <p:cBhvr>
                                        <p:cTn id="22" dur="500"/>
                                        <p:tgtEl>
                                          <p:spTgt spid="2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2">
                                            <p:txEl>
                                              <p:pRg st="4" end="4"/>
                                            </p:txEl>
                                          </p:spTgt>
                                        </p:tgtEl>
                                        <p:attrNameLst>
                                          <p:attrName>style.visibility</p:attrName>
                                        </p:attrNameLst>
                                      </p:cBhvr>
                                      <p:to>
                                        <p:strVal val="visible"/>
                                      </p:to>
                                    </p:set>
                                    <p:animEffect transition="in" filter="fade">
                                      <p:cBhvr>
                                        <p:cTn id="27" dur="500"/>
                                        <p:tgtEl>
                                          <p:spTgt spid="2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8"/>
          <p:cNvSpPr txBox="1">
            <a:spLocks noGrp="1"/>
          </p:cNvSpPr>
          <p:nvPr>
            <p:ph type="ctrTitle"/>
          </p:nvPr>
        </p:nvSpPr>
        <p:spPr>
          <a:xfrm>
            <a:off x="91675" y="445025"/>
            <a:ext cx="12100500" cy="1011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EHA </a:t>
            </a:r>
            <a:r>
              <a:rPr lang="en-US" sz="3780" dirty="0">
                <a:latin typeface="Rosarivo"/>
                <a:ea typeface="Rosarivo"/>
                <a:cs typeface="Rosarivo"/>
                <a:sym typeface="Rosarivo"/>
              </a:rPr>
              <a:t>EXPEDITIONS</a:t>
            </a:r>
            <a:br>
              <a:rPr lang="en-US" sz="5400" dirty="0">
                <a:latin typeface="Rosarivo"/>
                <a:ea typeface="Rosarivo"/>
                <a:cs typeface="Rosarivo"/>
                <a:sym typeface="Rosarivo"/>
              </a:rPr>
            </a:br>
            <a:r>
              <a:rPr lang="en-US" sz="2790" dirty="0">
                <a:latin typeface="Rosarivo"/>
                <a:ea typeface="Rosarivo"/>
                <a:cs typeface="Rosarivo"/>
                <a:sym typeface="Rosarivo"/>
              </a:rPr>
              <a:t>Unique Humanitarian Opportunities + Tours &amp; Epic Adventures</a:t>
            </a:r>
            <a:endParaRPr dirty="0"/>
          </a:p>
        </p:txBody>
      </p:sp>
      <p:sp>
        <p:nvSpPr>
          <p:cNvPr id="229" name="Google Shape;229;p28"/>
          <p:cNvSpPr txBox="1">
            <a:spLocks noGrp="1"/>
          </p:cNvSpPr>
          <p:nvPr>
            <p:ph type="subTitle" idx="1"/>
          </p:nvPr>
        </p:nvSpPr>
        <p:spPr>
          <a:xfrm>
            <a:off x="605025" y="1741725"/>
            <a:ext cx="10888800" cy="456595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4"/>
              </a:buClr>
              <a:buSzPts val="2800"/>
              <a:buNone/>
            </a:pPr>
            <a:r>
              <a:rPr lang="en-US" sz="2800" b="1" u="sng" dirty="0">
                <a:solidFill>
                  <a:schemeClr val="accent2">
                    <a:lumMod val="75000"/>
                  </a:schemeClr>
                </a:solidFill>
                <a:latin typeface="Lato"/>
                <a:ea typeface="Lato"/>
                <a:cs typeface="Lato"/>
                <a:sym typeface="Lato"/>
              </a:rPr>
              <a:t>Humanitarian – Deductible</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highlight>
                  <a:srgbClr val="000080"/>
                </a:highlight>
                <a:latin typeface="Lato"/>
                <a:ea typeface="Lato"/>
                <a:cs typeface="Lato"/>
                <a:sym typeface="Lato"/>
              </a:rPr>
              <a:t>Expeditions are designed to  </a:t>
            </a:r>
            <a:r>
              <a:rPr lang="en-US" dirty="0">
                <a:highlight>
                  <a:srgbClr val="000080"/>
                </a:highlight>
              </a:rPr>
              <a:t> </a:t>
            </a:r>
            <a:endParaRPr dirty="0">
              <a:highlight>
                <a:srgbClr val="000080"/>
              </a:highlight>
            </a:endParaRPr>
          </a:p>
          <a:p>
            <a:pPr marL="457200" lvl="0" indent="0" algn="l" rtl="0">
              <a:spcBef>
                <a:spcPts val="1000"/>
              </a:spcBef>
              <a:spcAft>
                <a:spcPts val="0"/>
              </a:spcAft>
              <a:buNone/>
            </a:pPr>
            <a:r>
              <a:rPr lang="en-US" b="1" dirty="0">
                <a:solidFill>
                  <a:srgbClr val="FFFF00"/>
                </a:solidFill>
                <a:highlight>
                  <a:srgbClr val="000080"/>
                </a:highlight>
                <a:latin typeface="Lato"/>
                <a:ea typeface="Lato"/>
                <a:cs typeface="Lato"/>
                <a:sym typeface="Lato"/>
              </a:rPr>
              <a:t>enhance Smart Sustainable </a:t>
            </a:r>
            <a:endParaRPr b="1" dirty="0">
              <a:solidFill>
                <a:srgbClr val="FFFF00"/>
              </a:solidFill>
              <a:highlight>
                <a:srgbClr val="000080"/>
              </a:highlight>
              <a:latin typeface="Lato"/>
              <a:ea typeface="Lato"/>
              <a:cs typeface="Lato"/>
              <a:sym typeface="Lato"/>
            </a:endParaRPr>
          </a:p>
          <a:p>
            <a:pPr marL="457200" lvl="0" indent="0" algn="l" rtl="0">
              <a:lnSpc>
                <a:spcPct val="90000"/>
              </a:lnSpc>
              <a:spcBef>
                <a:spcPts val="1000"/>
              </a:spcBef>
              <a:spcAft>
                <a:spcPts val="0"/>
              </a:spcAft>
              <a:buNone/>
            </a:pPr>
            <a:r>
              <a:rPr lang="en-US" b="1" dirty="0">
                <a:solidFill>
                  <a:srgbClr val="FFFF00"/>
                </a:solidFill>
                <a:highlight>
                  <a:srgbClr val="000080"/>
                </a:highlight>
                <a:latin typeface="Lato"/>
                <a:ea typeface="Lato"/>
                <a:cs typeface="Lato"/>
                <a:sym typeface="Lato"/>
              </a:rPr>
              <a:t>Development in:</a:t>
            </a:r>
            <a:endParaRPr b="1" dirty="0">
              <a:solidFill>
                <a:srgbClr val="FFFF00"/>
              </a:solidFill>
              <a:highlight>
                <a:srgbClr val="000080"/>
              </a:highlight>
              <a:latin typeface="Lato"/>
              <a:ea typeface="Lato"/>
              <a:cs typeface="Lato"/>
              <a:sym typeface="Lato"/>
            </a:endParaRPr>
          </a:p>
          <a:p>
            <a:pPr marL="457200" lvl="1" indent="0" algn="l" rtl="0">
              <a:lnSpc>
                <a:spcPct val="90000"/>
              </a:lnSpc>
              <a:spcBef>
                <a:spcPts val="500"/>
              </a:spcBef>
              <a:spcAft>
                <a:spcPts val="0"/>
              </a:spcAft>
              <a:buClr>
                <a:srgbClr val="FFFF00"/>
              </a:buClr>
              <a:buSzPts val="2400"/>
            </a:pPr>
            <a:endParaRPr dirty="0">
              <a:highlight>
                <a:srgbClr val="000080"/>
              </a:highlight>
            </a:endParaRP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Education</a:t>
            </a:r>
            <a:endParaRPr dirty="0">
              <a:highlight>
                <a:srgbClr val="000080"/>
              </a:highlight>
            </a:endParaRP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Enterprise</a:t>
            </a:r>
            <a:endParaRPr dirty="0">
              <a:highlight>
                <a:srgbClr val="000080"/>
              </a:highlight>
            </a:endParaRP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Environment</a:t>
            </a: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sym typeface="Lato"/>
              </a:rPr>
              <a:t>Health</a:t>
            </a:r>
          </a:p>
          <a:p>
            <a:pPr marL="80010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sym typeface="Lato"/>
              </a:rPr>
              <a:t>Technology</a:t>
            </a:r>
            <a:endParaRPr dirty="0">
              <a:highlight>
                <a:srgbClr val="000080"/>
              </a:highlight>
            </a:endParaRPr>
          </a:p>
          <a:p>
            <a:pPr marL="342900" lvl="0" indent="-190500" algn="l" rtl="0">
              <a:lnSpc>
                <a:spcPct val="90000"/>
              </a:lnSpc>
              <a:spcBef>
                <a:spcPts val="1000"/>
              </a:spcBef>
              <a:spcAft>
                <a:spcPts val="0"/>
              </a:spcAft>
              <a:buClr>
                <a:schemeClr val="lt1"/>
              </a:buClr>
              <a:buSzPts val="2400"/>
              <a:buFont typeface="Arial"/>
              <a:buNone/>
            </a:pPr>
            <a:endParaRPr b="1" dirty="0">
              <a:solidFill>
                <a:srgbClr val="FFFF00"/>
              </a:solidFill>
              <a:latin typeface="Lato"/>
              <a:ea typeface="Lato"/>
              <a:cs typeface="Lato"/>
              <a:sym typeface="Lato"/>
            </a:endParaRPr>
          </a:p>
        </p:txBody>
      </p:sp>
      <p:sp>
        <p:nvSpPr>
          <p:cNvPr id="230" name="Google Shape;230;p28"/>
          <p:cNvSpPr txBox="1"/>
          <p:nvPr/>
        </p:nvSpPr>
        <p:spPr>
          <a:xfrm>
            <a:off x="5557275" y="1741725"/>
            <a:ext cx="6414600" cy="5116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accent4"/>
              </a:buClr>
              <a:buSzPts val="2800"/>
              <a:buFont typeface="Arial"/>
              <a:buNone/>
            </a:pPr>
            <a:r>
              <a:rPr lang="en-US" sz="2800" b="1" u="sng" dirty="0">
                <a:solidFill>
                  <a:schemeClr val="accent2">
                    <a:lumMod val="75000"/>
                  </a:schemeClr>
                </a:solidFill>
                <a:latin typeface="Lato"/>
                <a:ea typeface="Lato"/>
                <a:cs typeface="Lato"/>
                <a:sym typeface="Lato"/>
              </a:rPr>
              <a:t>Cultural Tours &amp; Extended Adventures – Non tax deductible</a:t>
            </a:r>
            <a:endParaRPr dirty="0">
              <a:solidFill>
                <a:schemeClr val="accent2">
                  <a:lumMod val="75000"/>
                </a:schemeClr>
              </a:solidFill>
            </a:endParaRPr>
          </a:p>
          <a:p>
            <a:pPr marL="0" marR="0" lvl="0" indent="0" algn="l" rtl="0">
              <a:lnSpc>
                <a:spcPct val="90000"/>
              </a:lnSpc>
              <a:spcBef>
                <a:spcPts val="1000"/>
              </a:spcBef>
              <a:spcAft>
                <a:spcPts val="0"/>
              </a:spcAft>
              <a:buClr>
                <a:schemeClr val="lt1"/>
              </a:buClr>
              <a:buSzPts val="2400"/>
              <a:buFont typeface="Arial"/>
              <a:buNone/>
            </a:pPr>
            <a:endParaRPr sz="24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Short (3 days)</a:t>
            </a:r>
            <a:endParaRPr dirty="0">
              <a:highlight>
                <a:srgbClr val="000080"/>
              </a:highlight>
            </a:endParaRPr>
          </a:p>
          <a:p>
            <a:pPr marL="800100" marR="0" lvl="1" indent="-342900" algn="l" rtl="0">
              <a:lnSpc>
                <a:spcPct val="90000"/>
              </a:lnSpc>
              <a:spcBef>
                <a:spcPts val="5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Suitable for </a:t>
            </a:r>
            <a:r>
              <a:rPr lang="en-US" sz="2400" b="1" i="0" u="none" strike="noStrike" cap="none" dirty="0">
                <a:solidFill>
                  <a:srgbClr val="FFFF00"/>
                </a:solidFill>
                <a:highlight>
                  <a:srgbClr val="000080"/>
                </a:highlight>
                <a:latin typeface="Lato"/>
                <a:ea typeface="Lato"/>
                <a:cs typeface="Lato"/>
                <a:sym typeface="Lato"/>
              </a:rPr>
              <a:t>everyone</a:t>
            </a:r>
            <a:endParaRPr dirty="0">
              <a:highlight>
                <a:srgbClr val="000080"/>
              </a:highlight>
            </a:endParaRPr>
          </a:p>
          <a:p>
            <a:pPr marL="800100" marR="0" lvl="1" indent="-342900" algn="l" rtl="0">
              <a:lnSpc>
                <a:spcPct val="90000"/>
              </a:lnSpc>
              <a:spcBef>
                <a:spcPts val="500"/>
              </a:spcBef>
              <a:spcAft>
                <a:spcPts val="0"/>
              </a:spcAft>
              <a:buClr>
                <a:srgbClr val="FFFF00"/>
              </a:buClr>
              <a:buSzPts val="2400"/>
              <a:buFont typeface="Arial"/>
              <a:buChar char="•"/>
            </a:pPr>
            <a:r>
              <a:rPr lang="en-US" sz="2400" b="1" i="0" u="none" strike="noStrike" cap="none" dirty="0">
                <a:solidFill>
                  <a:srgbClr val="FFFF00"/>
                </a:solidFill>
                <a:highlight>
                  <a:srgbClr val="000080"/>
                </a:highlight>
                <a:latin typeface="Lato"/>
                <a:ea typeface="Lato"/>
                <a:cs typeface="Lato"/>
                <a:sym typeface="Lato"/>
              </a:rPr>
              <a:t>moderate recreation</a:t>
            </a:r>
            <a:endParaRPr sz="2400" b="1" i="0" u="none" strike="noStrike" cap="none" dirty="0">
              <a:solidFill>
                <a:srgbClr val="FFFF00"/>
              </a:solidFill>
              <a:highlight>
                <a:srgbClr val="000080"/>
              </a:highlight>
              <a:latin typeface="Lato"/>
              <a:ea typeface="Lato"/>
              <a:cs typeface="Lato"/>
              <a:sym typeface="Lato"/>
            </a:endParaRPr>
          </a:p>
          <a:p>
            <a:pPr marL="914400" marR="0" lvl="0" indent="0" algn="l" rtl="0">
              <a:lnSpc>
                <a:spcPct val="90000"/>
              </a:lnSpc>
              <a:spcBef>
                <a:spcPts val="500"/>
              </a:spcBef>
              <a:spcAft>
                <a:spcPts val="0"/>
              </a:spcAft>
              <a:buNone/>
            </a:pPr>
            <a:endParaRPr sz="24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2400"/>
              <a:buFont typeface="Arial"/>
              <a:buChar char="•"/>
            </a:pPr>
            <a:r>
              <a:rPr lang="en-US" sz="2400" b="1" dirty="0">
                <a:solidFill>
                  <a:srgbClr val="FFFF00"/>
                </a:solidFill>
                <a:highlight>
                  <a:srgbClr val="000080"/>
                </a:highlight>
                <a:latin typeface="Lato"/>
                <a:ea typeface="Lato"/>
                <a:cs typeface="Lato"/>
                <a:sym typeface="Lato"/>
              </a:rPr>
              <a:t>Extended (additional 3 days to 1 week)</a:t>
            </a:r>
            <a:endParaRPr dirty="0">
              <a:highlight>
                <a:srgbClr val="000080"/>
              </a:highlight>
            </a:endParaRPr>
          </a:p>
          <a:p>
            <a:pPr marL="800100" marR="0" lvl="1" indent="-342900" algn="l" rtl="0">
              <a:lnSpc>
                <a:spcPct val="90000"/>
              </a:lnSpc>
              <a:spcBef>
                <a:spcPts val="500"/>
              </a:spcBef>
              <a:spcAft>
                <a:spcPts val="0"/>
              </a:spcAft>
              <a:buClr>
                <a:srgbClr val="FFFF00"/>
              </a:buClr>
              <a:buSzPts val="2400"/>
              <a:buFont typeface="Arial"/>
              <a:buChar char="•"/>
            </a:pPr>
            <a:r>
              <a:rPr lang="en-US" sz="2400" b="1" i="0" u="none" strike="noStrike" cap="none" dirty="0">
                <a:solidFill>
                  <a:srgbClr val="FFFF00"/>
                </a:solidFill>
                <a:highlight>
                  <a:srgbClr val="000080"/>
                </a:highlight>
                <a:latin typeface="Lato"/>
                <a:ea typeface="Lato"/>
                <a:cs typeface="Lato"/>
                <a:sym typeface="Lato"/>
              </a:rPr>
              <a:t>Fit, Adventurous People</a:t>
            </a:r>
            <a:endParaRPr dirty="0">
              <a:highlight>
                <a:srgbClr val="000080"/>
              </a:highlight>
            </a:endParaRPr>
          </a:p>
          <a:p>
            <a:pPr marL="800100" marR="0" lvl="1" indent="-342900" algn="l" rtl="0">
              <a:lnSpc>
                <a:spcPct val="90000"/>
              </a:lnSpc>
              <a:spcBef>
                <a:spcPts val="500"/>
              </a:spcBef>
              <a:spcAft>
                <a:spcPts val="0"/>
              </a:spcAft>
              <a:buClr>
                <a:srgbClr val="FFFF00"/>
              </a:buClr>
              <a:buSzPts val="2400"/>
              <a:buFont typeface="Arial"/>
              <a:buChar char="•"/>
            </a:pPr>
            <a:r>
              <a:rPr lang="en-US" sz="2400" b="1" i="0" u="none" strike="noStrike" cap="none" dirty="0">
                <a:solidFill>
                  <a:srgbClr val="FFFF00"/>
                </a:solidFill>
                <a:highlight>
                  <a:srgbClr val="000080"/>
                </a:highlight>
                <a:latin typeface="Lato"/>
                <a:ea typeface="Lato"/>
                <a:cs typeface="Lato"/>
                <a:sym typeface="Lato"/>
              </a:rPr>
              <a:t>Boundary-Pushing</a:t>
            </a:r>
            <a:r>
              <a:rPr lang="en-US" sz="2400" b="1" dirty="0">
                <a:solidFill>
                  <a:srgbClr val="FFFF00"/>
                </a:solidFill>
                <a:highlight>
                  <a:srgbClr val="000080"/>
                </a:highlight>
                <a:latin typeface="Lato"/>
                <a:ea typeface="Lato"/>
                <a:cs typeface="Lato"/>
                <a:sym typeface="Lato"/>
              </a:rPr>
              <a:t>, Epic Experiences</a:t>
            </a:r>
            <a:endParaRPr dirty="0">
              <a:highlight>
                <a:srgbClr val="000080"/>
              </a:highlight>
            </a:endParaRPr>
          </a:p>
          <a:p>
            <a:pPr marL="342900" marR="0" lvl="0" indent="-190500" algn="l" rtl="0">
              <a:lnSpc>
                <a:spcPct val="90000"/>
              </a:lnSpc>
              <a:spcBef>
                <a:spcPts val="1000"/>
              </a:spcBef>
              <a:spcAft>
                <a:spcPts val="0"/>
              </a:spcAft>
              <a:buClr>
                <a:schemeClr val="lt1"/>
              </a:buClr>
              <a:buSzPts val="2400"/>
              <a:buFont typeface="Arial"/>
              <a:buNone/>
            </a:pPr>
            <a:endParaRPr sz="2400" b="1" dirty="0">
              <a:solidFill>
                <a:srgbClr val="FFFF00"/>
              </a:solidFill>
              <a:latin typeface="Lato"/>
              <a:ea typeface="Lato"/>
              <a:cs typeface="Lato"/>
              <a:sym typeface="Lato"/>
            </a:endParaRPr>
          </a:p>
        </p:txBody>
      </p:sp>
      <p:cxnSp>
        <p:nvCxnSpPr>
          <p:cNvPr id="231" name="Google Shape;231;p28"/>
          <p:cNvCxnSpPr/>
          <p:nvPr/>
        </p:nvCxnSpPr>
        <p:spPr>
          <a:xfrm>
            <a:off x="5352375" y="1956175"/>
            <a:ext cx="15900" cy="3978600"/>
          </a:xfrm>
          <a:prstGeom prst="straightConnector1">
            <a:avLst/>
          </a:prstGeom>
          <a:noFill/>
          <a:ln w="34925" cap="flat" cmpd="sng">
            <a:solidFill>
              <a:schemeClr val="lt1"/>
            </a:solidFill>
            <a:prstDash val="solid"/>
            <a:miter lim="800000"/>
            <a:headEnd type="none" w="sm" len="sm"/>
            <a:tailEnd type="none" w="sm" len="sm"/>
          </a:ln>
        </p:spPr>
      </p:cxnSp>
      <p:pic>
        <p:nvPicPr>
          <p:cNvPr id="232" name="Google Shape;232;p28"/>
          <p:cNvPicPr preferRelativeResize="0"/>
          <p:nvPr/>
        </p:nvPicPr>
        <p:blipFill>
          <a:blip r:embed="rId3">
            <a:alphaModFix/>
          </a:blip>
          <a:stretch>
            <a:fillRect/>
          </a:stretch>
        </p:blipFill>
        <p:spPr>
          <a:xfrm>
            <a:off x="9884825" y="2728200"/>
            <a:ext cx="2307351" cy="1886125"/>
          </a:xfrm>
          <a:prstGeom prst="rect">
            <a:avLst/>
          </a:prstGeom>
          <a:noFill/>
          <a:ln>
            <a:noFill/>
          </a:ln>
        </p:spPr>
      </p:pic>
      <p:sp>
        <p:nvSpPr>
          <p:cNvPr id="233" name="Google Shape;233;p28"/>
          <p:cNvSpPr/>
          <p:nvPr/>
        </p:nvSpPr>
        <p:spPr>
          <a:xfrm>
            <a:off x="0" y="6307675"/>
            <a:ext cx="12192000" cy="751800"/>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"The best path in life is seldom the easiest!”  </a:t>
            </a:r>
            <a:r>
              <a:rPr lang="en-US" sz="14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Carrie Grow</a:t>
            </a:r>
            <a:endParaRPr sz="1400"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par>
                                <p:cTn id="8" presetID="10" presetClass="entr" presetSubtype="0" fill="hold" nodeType="withEffect">
                                  <p:stCondLst>
                                    <p:cond delay="0"/>
                                  </p:stCondLst>
                                  <p:childTnLst>
                                    <p:set>
                                      <p:cBhvr>
                                        <p:cTn id="9" dur="1" fill="hold">
                                          <p:stCondLst>
                                            <p:cond delay="0"/>
                                          </p:stCondLst>
                                        </p:cTn>
                                        <p:tgtEl>
                                          <p:spTgt spid="231"/>
                                        </p:tgtEl>
                                        <p:attrNameLst>
                                          <p:attrName>style.visibility</p:attrName>
                                        </p:attrNameLst>
                                      </p:cBhvr>
                                      <p:to>
                                        <p:strVal val="visible"/>
                                      </p:to>
                                    </p:set>
                                    <p:animEffect transition="in" filter="fade">
                                      <p:cBhvr>
                                        <p:cTn id="10" dur="5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txBox="1">
            <a:spLocks noGrp="1"/>
          </p:cNvSpPr>
          <p:nvPr>
            <p:ph type="ctrTitle"/>
          </p:nvPr>
        </p:nvSpPr>
        <p:spPr>
          <a:xfrm>
            <a:off x="0" y="317900"/>
            <a:ext cx="12192000" cy="768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400"/>
              <a:buFont typeface="Rosarivo"/>
              <a:buNone/>
            </a:pPr>
            <a:r>
              <a:rPr lang="en-US" sz="4400">
                <a:latin typeface="Rosarivo"/>
                <a:ea typeface="Rosarivo"/>
                <a:cs typeface="Rosarivo"/>
                <a:sym typeface="Rosarivo"/>
              </a:rPr>
              <a:t>Expedition Growth - </a:t>
            </a:r>
            <a:r>
              <a:rPr lang="en-US" sz="3800">
                <a:latin typeface="Rosarivo"/>
                <a:ea typeface="Rosarivo"/>
                <a:cs typeface="Rosarivo"/>
                <a:sym typeface="Rosarivo"/>
              </a:rPr>
              <a:t>TIMELINE</a:t>
            </a:r>
            <a:endParaRPr/>
          </a:p>
        </p:txBody>
      </p:sp>
      <p:sp>
        <p:nvSpPr>
          <p:cNvPr id="239" name="Google Shape;239;p29"/>
          <p:cNvSpPr txBox="1">
            <a:spLocks noGrp="1"/>
          </p:cNvSpPr>
          <p:nvPr>
            <p:ph type="subTitle" idx="1"/>
          </p:nvPr>
        </p:nvSpPr>
        <p:spPr>
          <a:xfrm>
            <a:off x="580500" y="1888375"/>
            <a:ext cx="11288700" cy="50124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000"/>
              <a:buNone/>
            </a:pPr>
            <a:r>
              <a:rPr lang="en-US" sz="2000" b="1" u="sng" dirty="0">
                <a:solidFill>
                  <a:schemeClr val="accent2"/>
                </a:solidFill>
                <a:latin typeface="Lato"/>
                <a:ea typeface="Lato"/>
                <a:cs typeface="Lato"/>
                <a:sym typeface="Lato"/>
              </a:rPr>
              <a:t>2022: </a:t>
            </a:r>
            <a:r>
              <a:rPr lang="en-US" sz="2000" b="1" dirty="0">
                <a:solidFill>
                  <a:schemeClr val="accent2"/>
                </a:solidFill>
                <a:latin typeface="Lato"/>
                <a:ea typeface="Lato"/>
                <a:cs typeface="Lato"/>
                <a:sym typeface="Lato"/>
              </a:rPr>
              <a:t> 6 Expeditions</a:t>
            </a:r>
            <a:endParaRPr dirty="0"/>
          </a:p>
          <a:p>
            <a:pPr marL="457200" lvl="0" indent="-4572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3 to Native American Nations                                                                                                                                                         Ecuador, Peru and Bolivia</a:t>
            </a:r>
            <a:endParaRPr dirty="0"/>
          </a:p>
          <a:p>
            <a:pPr marL="457200" lvl="0" indent="-4572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1-Christmas Expedition to Guatemala</a:t>
            </a:r>
          </a:p>
          <a:p>
            <a:pPr marL="457200" lvl="0" indent="-457200" algn="l" rtl="0">
              <a:lnSpc>
                <a:spcPct val="90000"/>
              </a:lnSpc>
              <a:spcBef>
                <a:spcPts val="1000"/>
              </a:spcBef>
              <a:spcAft>
                <a:spcPts val="0"/>
              </a:spcAft>
              <a:buClr>
                <a:srgbClr val="FFFF00"/>
              </a:buClr>
              <a:buSzPts val="2000"/>
              <a:buFont typeface="Wingdings" pitchFamily="2" charset="2"/>
              <a:buChar char="ü"/>
            </a:pPr>
            <a:endParaRPr sz="2000"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chemeClr val="lt1"/>
              </a:buClr>
              <a:buSzPts val="2000"/>
              <a:buFont typeface="Wingdings" pitchFamily="2" charset="2"/>
              <a:buChar char="ü"/>
            </a:pPr>
            <a:endParaRPr sz="2000" b="1" u="sng" dirty="0">
              <a:solidFill>
                <a:schemeClr val="accent4"/>
              </a:solidFill>
              <a:latin typeface="Lato"/>
              <a:ea typeface="Lato"/>
              <a:cs typeface="Lato"/>
              <a:sym typeface="Lato"/>
            </a:endParaRPr>
          </a:p>
          <a:p>
            <a:pPr marL="0" lvl="0" indent="0" algn="l" rtl="0">
              <a:lnSpc>
                <a:spcPct val="90000"/>
              </a:lnSpc>
              <a:spcBef>
                <a:spcPts val="1000"/>
              </a:spcBef>
              <a:spcAft>
                <a:spcPts val="0"/>
              </a:spcAft>
              <a:buClr>
                <a:schemeClr val="accent2"/>
              </a:buClr>
              <a:buSzPts val="2000"/>
            </a:pPr>
            <a:r>
              <a:rPr lang="en-US" sz="2000" b="1" u="sng" dirty="0">
                <a:solidFill>
                  <a:schemeClr val="accent2"/>
                </a:solidFill>
                <a:latin typeface="Lato"/>
                <a:ea typeface="Lato"/>
                <a:cs typeface="Lato"/>
                <a:sym typeface="Lato"/>
              </a:rPr>
              <a:t>2022</a:t>
            </a:r>
            <a:r>
              <a:rPr lang="en-US" sz="2000" b="1" dirty="0">
                <a:solidFill>
                  <a:schemeClr val="accent2"/>
                </a:solidFill>
                <a:latin typeface="Lato"/>
                <a:ea typeface="Lato"/>
                <a:cs typeface="Lato"/>
                <a:sym typeface="Lato"/>
              </a:rPr>
              <a:t>:  10  Expeditions</a:t>
            </a:r>
            <a:endParaRPr dirty="0"/>
          </a:p>
          <a:p>
            <a:pPr marL="34290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2 - Open </a:t>
            </a:r>
            <a:r>
              <a:rPr lang="en-US" sz="2000" b="1" dirty="0" err="1">
                <a:solidFill>
                  <a:srgbClr val="FFFF00"/>
                </a:solidFill>
                <a:latin typeface="Lato"/>
                <a:ea typeface="Lato"/>
                <a:cs typeface="Lato"/>
                <a:sym typeface="Lato"/>
              </a:rPr>
              <a:t>Expeds</a:t>
            </a:r>
            <a:r>
              <a:rPr lang="en-US" sz="2000" b="1" dirty="0">
                <a:solidFill>
                  <a:srgbClr val="FFFF00"/>
                </a:solidFill>
                <a:latin typeface="Lato"/>
                <a:ea typeface="Lato"/>
                <a:cs typeface="Lato"/>
                <a:sym typeface="Lato"/>
              </a:rPr>
              <a:t> to Latin America</a:t>
            </a:r>
            <a:endParaRPr sz="2000"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2 - Open </a:t>
            </a:r>
            <a:r>
              <a:rPr lang="en-US" sz="2000" b="1" dirty="0" err="1">
                <a:solidFill>
                  <a:srgbClr val="FFFF00"/>
                </a:solidFill>
                <a:latin typeface="Lato"/>
                <a:ea typeface="Lato"/>
                <a:cs typeface="Lato"/>
                <a:sym typeface="Lato"/>
              </a:rPr>
              <a:t>Expeds</a:t>
            </a:r>
            <a:r>
              <a:rPr lang="en-US" sz="2000" b="1" dirty="0">
                <a:solidFill>
                  <a:srgbClr val="FFFF00"/>
                </a:solidFill>
                <a:latin typeface="Lato"/>
                <a:ea typeface="Lato"/>
                <a:cs typeface="Lato"/>
                <a:sym typeface="Lato"/>
              </a:rPr>
              <a:t> to  Africa</a:t>
            </a:r>
            <a:endParaRPr sz="2000"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2 - Waterfall</a:t>
            </a:r>
            <a:endParaRPr dirty="0"/>
          </a:p>
          <a:p>
            <a:pPr marL="34290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3 - Other Corps./ Orgs./ Foundations</a:t>
            </a:r>
            <a:endParaRPr dirty="0"/>
          </a:p>
          <a:p>
            <a:pPr marL="342900" lvl="0" indent="-342900" algn="l" rtl="0">
              <a:lnSpc>
                <a:spcPct val="90000"/>
              </a:lnSpc>
              <a:spcBef>
                <a:spcPts val="1000"/>
              </a:spcBef>
              <a:spcAft>
                <a:spcPts val="0"/>
              </a:spcAft>
              <a:buClr>
                <a:schemeClr val="lt1"/>
              </a:buClr>
              <a:buSzPts val="2000"/>
              <a:buFont typeface="Wingdings" pitchFamily="2" charset="2"/>
              <a:buChar char="ü"/>
            </a:pPr>
            <a:endParaRPr sz="2000" b="1" dirty="0">
              <a:solidFill>
                <a:srgbClr val="FFFF00"/>
              </a:solidFill>
              <a:latin typeface="Lato"/>
              <a:ea typeface="Lato"/>
              <a:cs typeface="Lato"/>
              <a:sym typeface="Lato"/>
            </a:endParaRPr>
          </a:p>
          <a:p>
            <a:pPr marL="0" lvl="0" indent="0" algn="l" rtl="0">
              <a:lnSpc>
                <a:spcPct val="90000"/>
              </a:lnSpc>
              <a:spcBef>
                <a:spcPts val="1000"/>
              </a:spcBef>
              <a:spcAft>
                <a:spcPts val="0"/>
              </a:spcAft>
              <a:buClr>
                <a:schemeClr val="lt1"/>
              </a:buClr>
              <a:buSzPts val="2000"/>
              <a:buNone/>
            </a:pPr>
            <a:endParaRPr sz="2000" b="1" dirty="0">
              <a:solidFill>
                <a:srgbClr val="FFFF00"/>
              </a:solidFill>
              <a:latin typeface="Lato"/>
              <a:ea typeface="Lato"/>
              <a:cs typeface="Lato"/>
              <a:sym typeface="Lato"/>
            </a:endParaRPr>
          </a:p>
        </p:txBody>
      </p:sp>
      <p:sp>
        <p:nvSpPr>
          <p:cNvPr id="240" name="Google Shape;240;p29"/>
          <p:cNvSpPr txBox="1"/>
          <p:nvPr/>
        </p:nvSpPr>
        <p:spPr>
          <a:xfrm>
            <a:off x="6217925" y="1888375"/>
            <a:ext cx="5651400" cy="5012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2000"/>
              <a:buFont typeface="Arial"/>
              <a:buNone/>
            </a:pPr>
            <a:r>
              <a:rPr lang="en-US" sz="2000" b="1" u="sng" dirty="0">
                <a:solidFill>
                  <a:schemeClr val="accent2"/>
                </a:solidFill>
                <a:latin typeface="Lato"/>
                <a:ea typeface="Lato"/>
                <a:cs typeface="Lato"/>
                <a:sym typeface="Lato"/>
              </a:rPr>
              <a:t>2023: </a:t>
            </a:r>
            <a:r>
              <a:rPr lang="en-US" sz="2000" b="1" dirty="0">
                <a:solidFill>
                  <a:schemeClr val="accent2"/>
                </a:solidFill>
                <a:latin typeface="Lato"/>
                <a:ea typeface="Lato"/>
                <a:cs typeface="Lato"/>
                <a:sym typeface="Lato"/>
              </a:rPr>
              <a:t> 25 Expeditions</a:t>
            </a:r>
            <a:endParaRPr sz="20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8 – Open </a:t>
            </a:r>
            <a:r>
              <a:rPr lang="en-US" sz="2000" b="1" dirty="0" err="1">
                <a:solidFill>
                  <a:srgbClr val="FFFF00"/>
                </a:solidFill>
                <a:latin typeface="Lato"/>
                <a:ea typeface="Lato"/>
                <a:cs typeface="Lato"/>
                <a:sym typeface="Lato"/>
              </a:rPr>
              <a:t>Expeds</a:t>
            </a:r>
            <a:r>
              <a:rPr lang="en-US" sz="2000" b="1" dirty="0">
                <a:solidFill>
                  <a:srgbClr val="FFFF00"/>
                </a:solidFill>
                <a:latin typeface="Lato"/>
                <a:ea typeface="Lato"/>
                <a:cs typeface="Lato"/>
                <a:sym typeface="Lato"/>
              </a:rPr>
              <a:t> to Latin America &amp; Africa</a:t>
            </a:r>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3 -Waterfall s. / Orgs. / Foundation</a:t>
            </a:r>
          </a:p>
          <a:p>
            <a:pPr marL="342900" marR="0" lvl="0" indent="-342900" algn="l" rtl="0">
              <a:lnSpc>
                <a:spcPct val="90000"/>
              </a:lnSpc>
              <a:spcBef>
                <a:spcPts val="1000"/>
              </a:spcBef>
              <a:spcAft>
                <a:spcPts val="0"/>
              </a:spcAft>
              <a:buClr>
                <a:srgbClr val="FFFF00"/>
              </a:buClr>
              <a:buSzPts val="2000"/>
              <a:buFont typeface="Wingdings" pitchFamily="2" charset="2"/>
              <a:buChar char="ü"/>
            </a:pPr>
            <a:endParaRPr lang="en-US" sz="20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2000"/>
              <a:buFont typeface="Wingdings" pitchFamily="2" charset="2"/>
              <a:buChar char="ü"/>
            </a:pPr>
            <a:endParaRPr sz="2000" b="1" dirty="0">
              <a:solidFill>
                <a:srgbClr val="FFFF00"/>
              </a:solidFill>
              <a:latin typeface="Lato"/>
              <a:ea typeface="Lato"/>
              <a:cs typeface="Lato"/>
              <a:sym typeface="Lato"/>
            </a:endParaRPr>
          </a:p>
          <a:p>
            <a:pPr marL="171450" marR="0" lvl="0" indent="-171450" algn="l" rtl="0">
              <a:lnSpc>
                <a:spcPct val="90000"/>
              </a:lnSpc>
              <a:spcBef>
                <a:spcPts val="1000"/>
              </a:spcBef>
              <a:spcAft>
                <a:spcPts val="0"/>
              </a:spcAft>
              <a:buClr>
                <a:schemeClr val="lt1"/>
              </a:buClr>
              <a:buSzPts val="1000"/>
              <a:buFont typeface="Wingdings" pitchFamily="2" charset="2"/>
              <a:buChar char="ü"/>
            </a:pPr>
            <a:endParaRPr sz="1000" b="1" dirty="0">
              <a:solidFill>
                <a:srgbClr val="FFFF00"/>
              </a:solidFill>
              <a:latin typeface="Lato"/>
              <a:ea typeface="Lato"/>
              <a:cs typeface="Lato"/>
              <a:sym typeface="Lato"/>
            </a:endParaRPr>
          </a:p>
          <a:p>
            <a:pPr marR="0" lvl="0" algn="l" rtl="0">
              <a:lnSpc>
                <a:spcPct val="90000"/>
              </a:lnSpc>
              <a:spcBef>
                <a:spcPts val="1000"/>
              </a:spcBef>
              <a:spcAft>
                <a:spcPts val="0"/>
              </a:spcAft>
              <a:buClr>
                <a:schemeClr val="accent2"/>
              </a:buClr>
              <a:buSzPts val="2000"/>
            </a:pPr>
            <a:r>
              <a:rPr lang="en-US" sz="2000" b="1" u="sng" dirty="0">
                <a:solidFill>
                  <a:schemeClr val="accent2"/>
                </a:solidFill>
                <a:latin typeface="Lato"/>
                <a:ea typeface="Lato"/>
                <a:cs typeface="Lato"/>
                <a:sym typeface="Lato"/>
              </a:rPr>
              <a:t>2024 and beyond:  </a:t>
            </a:r>
            <a:r>
              <a:rPr lang="en-US" sz="2000" b="1" dirty="0">
                <a:solidFill>
                  <a:schemeClr val="accent2"/>
                </a:solidFill>
                <a:latin typeface="Lato"/>
                <a:ea typeface="Lato"/>
                <a:cs typeface="Lato"/>
                <a:sym typeface="Lato"/>
              </a:rPr>
              <a:t>50+ Expeditions</a:t>
            </a:r>
            <a:endParaRPr dirty="0"/>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15 - Open </a:t>
            </a:r>
            <a:r>
              <a:rPr lang="en-US" sz="2000" b="1" dirty="0" err="1">
                <a:solidFill>
                  <a:srgbClr val="FFFF00"/>
                </a:solidFill>
                <a:latin typeface="Lato"/>
                <a:ea typeface="Lato"/>
                <a:cs typeface="Lato"/>
                <a:sym typeface="Lato"/>
              </a:rPr>
              <a:t>Expeds</a:t>
            </a:r>
            <a:r>
              <a:rPr lang="en-US" sz="2000" b="1" dirty="0">
                <a:solidFill>
                  <a:srgbClr val="FFFF00"/>
                </a:solidFill>
                <a:latin typeface="Lato"/>
                <a:ea typeface="Lato"/>
                <a:cs typeface="Lato"/>
                <a:sym typeface="Lato"/>
              </a:rPr>
              <a:t> to  Latin America &amp;  Africa</a:t>
            </a:r>
            <a:endParaRPr dirty="0"/>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5 -Waterfall </a:t>
            </a:r>
            <a:endParaRPr dirty="0"/>
          </a:p>
          <a:p>
            <a:pPr marL="342900" marR="0" lvl="0" indent="-342900" algn="l" rtl="0">
              <a:lnSpc>
                <a:spcPct val="90000"/>
              </a:lnSpc>
              <a:spcBef>
                <a:spcPts val="1000"/>
              </a:spcBef>
              <a:spcAft>
                <a:spcPts val="0"/>
              </a:spcAft>
              <a:buClr>
                <a:srgbClr val="FFFF00"/>
              </a:buClr>
              <a:buSzPts val="2000"/>
              <a:buFont typeface="Wingdings" pitchFamily="2" charset="2"/>
              <a:buChar char="ü"/>
            </a:pPr>
            <a:r>
              <a:rPr lang="en-US" sz="2000" b="1" dirty="0">
                <a:solidFill>
                  <a:srgbClr val="FFFF00"/>
                </a:solidFill>
                <a:latin typeface="Lato"/>
                <a:ea typeface="Lato"/>
                <a:cs typeface="Lato"/>
                <a:sym typeface="Lato"/>
              </a:rPr>
              <a:t>30 -Other Corps. / Orgs. / Foundations</a:t>
            </a:r>
            <a:endParaRPr dirty="0"/>
          </a:p>
          <a:p>
            <a:pPr marL="0" marR="0" lvl="0" indent="0" algn="l" rtl="0">
              <a:lnSpc>
                <a:spcPct val="90000"/>
              </a:lnSpc>
              <a:spcBef>
                <a:spcPts val="1000"/>
              </a:spcBef>
              <a:spcAft>
                <a:spcPts val="0"/>
              </a:spcAft>
              <a:buClr>
                <a:schemeClr val="lt1"/>
              </a:buClr>
              <a:buSzPts val="2000"/>
              <a:buFont typeface="Arial"/>
              <a:buNone/>
            </a:pPr>
            <a:endParaRPr sz="2000" b="1" dirty="0">
              <a:solidFill>
                <a:srgbClr val="FFFF00"/>
              </a:solidFill>
              <a:latin typeface="Lato"/>
              <a:ea typeface="Lato"/>
              <a:cs typeface="Lato"/>
              <a:sym typeface="Lato"/>
            </a:endParaRPr>
          </a:p>
        </p:txBody>
      </p:sp>
      <p:cxnSp>
        <p:nvCxnSpPr>
          <p:cNvPr id="241" name="Google Shape;241;p29"/>
          <p:cNvCxnSpPr/>
          <p:nvPr/>
        </p:nvCxnSpPr>
        <p:spPr>
          <a:xfrm>
            <a:off x="5956200" y="1888375"/>
            <a:ext cx="63600" cy="4240500"/>
          </a:xfrm>
          <a:prstGeom prst="straightConnector1">
            <a:avLst/>
          </a:prstGeom>
          <a:noFill/>
          <a:ln w="34925" cap="flat" cmpd="sng">
            <a:solidFill>
              <a:schemeClr val="lt1"/>
            </a:solidFill>
            <a:prstDash val="solid"/>
            <a:miter lim="800000"/>
            <a:headEnd type="none" w="sm" len="sm"/>
            <a:tailEnd type="none" w="sm" len="sm"/>
          </a:ln>
        </p:spPr>
      </p:cxnSp>
      <p:cxnSp>
        <p:nvCxnSpPr>
          <p:cNvPr id="242" name="Google Shape;242;p29"/>
          <p:cNvCxnSpPr/>
          <p:nvPr/>
        </p:nvCxnSpPr>
        <p:spPr>
          <a:xfrm>
            <a:off x="865805" y="3848990"/>
            <a:ext cx="10714800" cy="0"/>
          </a:xfrm>
          <a:prstGeom prst="straightConnector1">
            <a:avLst/>
          </a:prstGeom>
          <a:noFill/>
          <a:ln w="34925" cap="flat" cmpd="sng">
            <a:solidFill>
              <a:schemeClr val="lt1"/>
            </a:solidFill>
            <a:prstDash val="solid"/>
            <a:miter lim="800000"/>
            <a:headEnd type="none" w="sm" len="sm"/>
            <a:tailEnd type="none" w="sm" len="sm"/>
          </a:ln>
        </p:spPr>
      </p:cxnSp>
      <p:sp>
        <p:nvSpPr>
          <p:cNvPr id="243" name="Google Shape;243;p29"/>
          <p:cNvSpPr/>
          <p:nvPr/>
        </p:nvSpPr>
        <p:spPr>
          <a:xfrm>
            <a:off x="580500" y="1085900"/>
            <a:ext cx="10951500" cy="465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a:solidFill>
                  <a:srgbClr val="FFFF00"/>
                </a:solidFill>
                <a:latin typeface="Rosarivo"/>
                <a:ea typeface="Rosarivo"/>
                <a:cs typeface="Rosarivo"/>
                <a:sym typeface="Rosarivo"/>
              </a:rPr>
              <a:t>“Keep Your Eyes on the Stars and Your feet on the Ground” </a:t>
            </a:r>
            <a:r>
              <a:rPr lang="en-US" sz="1400" b="1">
                <a:solidFill>
                  <a:schemeClr val="accent2"/>
                </a:solidFill>
                <a:latin typeface="Rosarivo"/>
                <a:ea typeface="Rosarivo"/>
                <a:cs typeface="Rosarivo"/>
                <a:sym typeface="Rosarivo"/>
              </a:rPr>
              <a:t>– Theodore Roosevelt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animEffect transition="in" filter="fade">
                                      <p:cBhvr>
                                        <p:cTn id="7" dur="500"/>
                                        <p:tgtEl>
                                          <p:spTgt spid="2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xEl>
                                              <p:pRg st="1" end="1"/>
                                            </p:txEl>
                                          </p:spTgt>
                                        </p:tgtEl>
                                        <p:attrNameLst>
                                          <p:attrName>style.visibility</p:attrName>
                                        </p:attrNameLst>
                                      </p:cBhvr>
                                      <p:to>
                                        <p:strVal val="visible"/>
                                      </p:to>
                                    </p:set>
                                    <p:animEffect transition="in" filter="fade">
                                      <p:cBhvr>
                                        <p:cTn id="12" dur="500"/>
                                        <p:tgtEl>
                                          <p:spTgt spid="2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
                                            <p:txEl>
                                              <p:pRg st="2" end="2"/>
                                            </p:txEl>
                                          </p:spTgt>
                                        </p:tgtEl>
                                        <p:attrNameLst>
                                          <p:attrName>style.visibility</p:attrName>
                                        </p:attrNameLst>
                                      </p:cBhvr>
                                      <p:to>
                                        <p:strVal val="visible"/>
                                      </p:to>
                                    </p:set>
                                    <p:animEffect transition="in" filter="fade">
                                      <p:cBhvr>
                                        <p:cTn id="17" dur="500"/>
                                        <p:tgtEl>
                                          <p:spTgt spid="2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
                                            <p:txEl>
                                              <p:pRg st="5" end="5"/>
                                            </p:txEl>
                                          </p:spTgt>
                                        </p:tgtEl>
                                        <p:attrNameLst>
                                          <p:attrName>style.visibility</p:attrName>
                                        </p:attrNameLst>
                                      </p:cBhvr>
                                      <p:to>
                                        <p:strVal val="visible"/>
                                      </p:to>
                                    </p:set>
                                    <p:animEffect transition="in" filter="fade">
                                      <p:cBhvr>
                                        <p:cTn id="22" dur="500"/>
                                        <p:tgtEl>
                                          <p:spTgt spid="2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9">
                                            <p:txEl>
                                              <p:pRg st="6" end="6"/>
                                            </p:txEl>
                                          </p:spTgt>
                                        </p:tgtEl>
                                        <p:attrNameLst>
                                          <p:attrName>style.visibility</p:attrName>
                                        </p:attrNameLst>
                                      </p:cBhvr>
                                      <p:to>
                                        <p:strVal val="visible"/>
                                      </p:to>
                                    </p:set>
                                    <p:animEffect transition="in" filter="fade">
                                      <p:cBhvr>
                                        <p:cTn id="27" dur="500"/>
                                        <p:tgtEl>
                                          <p:spTgt spid="23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9">
                                            <p:txEl>
                                              <p:pRg st="7" end="7"/>
                                            </p:txEl>
                                          </p:spTgt>
                                        </p:tgtEl>
                                        <p:attrNameLst>
                                          <p:attrName>style.visibility</p:attrName>
                                        </p:attrNameLst>
                                      </p:cBhvr>
                                      <p:to>
                                        <p:strVal val="visible"/>
                                      </p:to>
                                    </p:set>
                                    <p:animEffect transition="in" filter="fade">
                                      <p:cBhvr>
                                        <p:cTn id="32" dur="500"/>
                                        <p:tgtEl>
                                          <p:spTgt spid="239">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9">
                                            <p:txEl>
                                              <p:pRg st="8" end="8"/>
                                            </p:txEl>
                                          </p:spTgt>
                                        </p:tgtEl>
                                        <p:attrNameLst>
                                          <p:attrName>style.visibility</p:attrName>
                                        </p:attrNameLst>
                                      </p:cBhvr>
                                      <p:to>
                                        <p:strVal val="visible"/>
                                      </p:to>
                                    </p:set>
                                    <p:animEffect transition="in" filter="fade">
                                      <p:cBhvr>
                                        <p:cTn id="37" dur="500"/>
                                        <p:tgtEl>
                                          <p:spTgt spid="23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9">
                                            <p:txEl>
                                              <p:pRg st="9" end="9"/>
                                            </p:txEl>
                                          </p:spTgt>
                                        </p:tgtEl>
                                        <p:attrNameLst>
                                          <p:attrName>style.visibility</p:attrName>
                                        </p:attrNameLst>
                                      </p:cBhvr>
                                      <p:to>
                                        <p:strVal val="visible"/>
                                      </p:to>
                                    </p:set>
                                    <p:animEffect transition="in" filter="fade">
                                      <p:cBhvr>
                                        <p:cTn id="42" dur="500"/>
                                        <p:tgtEl>
                                          <p:spTgt spid="239">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0">
                                            <p:txEl>
                                              <p:pRg st="0" end="0"/>
                                            </p:txEl>
                                          </p:spTgt>
                                        </p:tgtEl>
                                        <p:attrNameLst>
                                          <p:attrName>style.visibility</p:attrName>
                                        </p:attrNameLst>
                                      </p:cBhvr>
                                      <p:to>
                                        <p:strVal val="visible"/>
                                      </p:to>
                                    </p:set>
                                    <p:animEffect transition="in" filter="fade">
                                      <p:cBhvr>
                                        <p:cTn id="47" dur="500"/>
                                        <p:tgtEl>
                                          <p:spTgt spid="24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0">
                                            <p:txEl>
                                              <p:pRg st="1" end="1"/>
                                            </p:txEl>
                                          </p:spTgt>
                                        </p:tgtEl>
                                        <p:attrNameLst>
                                          <p:attrName>style.visibility</p:attrName>
                                        </p:attrNameLst>
                                      </p:cBhvr>
                                      <p:to>
                                        <p:strVal val="visible"/>
                                      </p:to>
                                    </p:set>
                                    <p:animEffect transition="in" filter="fade">
                                      <p:cBhvr>
                                        <p:cTn id="52" dur="500"/>
                                        <p:tgtEl>
                                          <p:spTgt spid="24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0">
                                            <p:txEl>
                                              <p:pRg st="2" end="2"/>
                                            </p:txEl>
                                          </p:spTgt>
                                        </p:tgtEl>
                                        <p:attrNameLst>
                                          <p:attrName>style.visibility</p:attrName>
                                        </p:attrNameLst>
                                      </p:cBhvr>
                                      <p:to>
                                        <p:strVal val="visible"/>
                                      </p:to>
                                    </p:set>
                                    <p:animEffect transition="in" filter="fade">
                                      <p:cBhvr>
                                        <p:cTn id="57" dur="500"/>
                                        <p:tgtEl>
                                          <p:spTgt spid="240">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0">
                                            <p:txEl>
                                              <p:pRg st="6" end="6"/>
                                            </p:txEl>
                                          </p:spTgt>
                                        </p:tgtEl>
                                        <p:attrNameLst>
                                          <p:attrName>style.visibility</p:attrName>
                                        </p:attrNameLst>
                                      </p:cBhvr>
                                      <p:to>
                                        <p:strVal val="visible"/>
                                      </p:to>
                                    </p:set>
                                    <p:animEffect transition="in" filter="fade">
                                      <p:cBhvr>
                                        <p:cTn id="62" dur="500"/>
                                        <p:tgtEl>
                                          <p:spTgt spid="240">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0">
                                            <p:txEl>
                                              <p:pRg st="7" end="7"/>
                                            </p:txEl>
                                          </p:spTgt>
                                        </p:tgtEl>
                                        <p:attrNameLst>
                                          <p:attrName>style.visibility</p:attrName>
                                        </p:attrNameLst>
                                      </p:cBhvr>
                                      <p:to>
                                        <p:strVal val="visible"/>
                                      </p:to>
                                    </p:set>
                                    <p:animEffect transition="in" filter="fade">
                                      <p:cBhvr>
                                        <p:cTn id="67" dur="500"/>
                                        <p:tgtEl>
                                          <p:spTgt spid="240">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0">
                                            <p:txEl>
                                              <p:pRg st="8" end="8"/>
                                            </p:txEl>
                                          </p:spTgt>
                                        </p:tgtEl>
                                        <p:attrNameLst>
                                          <p:attrName>style.visibility</p:attrName>
                                        </p:attrNameLst>
                                      </p:cBhvr>
                                      <p:to>
                                        <p:strVal val="visible"/>
                                      </p:to>
                                    </p:set>
                                    <p:animEffect transition="in" filter="fade">
                                      <p:cBhvr>
                                        <p:cTn id="72" dur="500"/>
                                        <p:tgtEl>
                                          <p:spTgt spid="240">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0">
                                            <p:txEl>
                                              <p:pRg st="9" end="9"/>
                                            </p:txEl>
                                          </p:spTgt>
                                        </p:tgtEl>
                                        <p:attrNameLst>
                                          <p:attrName>style.visibility</p:attrName>
                                        </p:attrNameLst>
                                      </p:cBhvr>
                                      <p:to>
                                        <p:strVal val="visible"/>
                                      </p:to>
                                    </p:set>
                                    <p:animEffect transition="in" filter="fade">
                                      <p:cBhvr>
                                        <p:cTn id="77" dur="500"/>
                                        <p:tgtEl>
                                          <p:spTgt spid="24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0"/>
          <p:cNvSpPr txBox="1">
            <a:spLocks noGrp="1"/>
          </p:cNvSpPr>
          <p:nvPr>
            <p:ph type="ctrTitle"/>
          </p:nvPr>
        </p:nvSpPr>
        <p:spPr>
          <a:xfrm>
            <a:off x="618500" y="330000"/>
            <a:ext cx="6493500" cy="885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Legacy </a:t>
            </a:r>
            <a:r>
              <a:rPr lang="en-US" sz="3800" dirty="0">
                <a:latin typeface="Rosarivo"/>
                <a:ea typeface="Rosarivo"/>
                <a:cs typeface="Rosarivo"/>
                <a:sym typeface="Rosarivo"/>
              </a:rPr>
              <a:t>ENDOWMENT </a:t>
            </a:r>
            <a:endParaRPr dirty="0"/>
          </a:p>
        </p:txBody>
      </p:sp>
      <p:sp>
        <p:nvSpPr>
          <p:cNvPr id="249" name="Google Shape;249;p30"/>
          <p:cNvSpPr txBox="1">
            <a:spLocks noGrp="1"/>
          </p:cNvSpPr>
          <p:nvPr>
            <p:ph type="subTitle" idx="1"/>
          </p:nvPr>
        </p:nvSpPr>
        <p:spPr>
          <a:xfrm>
            <a:off x="618499" y="1458000"/>
            <a:ext cx="11173697" cy="55344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History, Present, Future</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Engage Now Endowment (2000)</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Ascend Endowment (2005)</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b="1" dirty="0">
                <a:solidFill>
                  <a:srgbClr val="FFFF00"/>
                </a:solidFill>
                <a:latin typeface="Lato"/>
                <a:ea typeface="Lato"/>
                <a:cs typeface="Lato"/>
                <a:sym typeface="Lato"/>
              </a:rPr>
              <a:t>EHA Legacy Endowment (2022)</a:t>
            </a:r>
            <a:endParaRPr b="1" dirty="0">
              <a:solidFill>
                <a:srgbClr val="FFFF00"/>
              </a:solidFill>
              <a:latin typeface="Lato"/>
              <a:ea typeface="Lato"/>
              <a:cs typeface="Lato"/>
              <a:sym typeface="Lato"/>
            </a:endParaRPr>
          </a:p>
          <a:p>
            <a:pPr marL="0" lvl="0" indent="0" algn="l" rtl="0">
              <a:lnSpc>
                <a:spcPct val="90000"/>
              </a:lnSpc>
              <a:spcBef>
                <a:spcPts val="1000"/>
              </a:spcBef>
              <a:spcAft>
                <a:spcPts val="0"/>
              </a:spcAft>
              <a:buClr>
                <a:schemeClr val="lt1"/>
              </a:buClr>
              <a:buSzPts val="2400"/>
              <a:buNone/>
            </a:pPr>
            <a:endParaRPr sz="500" b="1" dirty="0">
              <a:solidFill>
                <a:srgbClr val="FFFF00"/>
              </a:solidFill>
              <a:latin typeface="Lato"/>
              <a:ea typeface="Lato"/>
              <a:cs typeface="Lato"/>
              <a:sym typeface="Lato"/>
            </a:endParaRPr>
          </a:p>
          <a:p>
            <a:pPr marL="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Uniqueness</a:t>
            </a:r>
            <a:endParaRPr b="1" dirty="0">
              <a:solidFill>
                <a:schemeClr val="accent2"/>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Separate 501c3 Organization</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10% of all donations received by EHA go into the Endowment</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Fund Cornerstones are business &amp; individual partners including Fund for Sustainable Development, Carrie Grow Real Estate, the Carrie Grow Trust and for-profit EHA enterprises</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Growth from Additional Corporate and Organizational Partners</a:t>
            </a:r>
            <a:endParaRPr dirty="0"/>
          </a:p>
        </p:txBody>
      </p:sp>
      <p:sp>
        <p:nvSpPr>
          <p:cNvPr id="250" name="Google Shape;250;p30"/>
          <p:cNvSpPr/>
          <p:nvPr/>
        </p:nvSpPr>
        <p:spPr>
          <a:xfrm>
            <a:off x="7424999" y="2853775"/>
            <a:ext cx="4367198" cy="1864800"/>
          </a:xfrm>
          <a:prstGeom prst="rect">
            <a:avLst/>
          </a:prstGeom>
          <a:solidFill>
            <a:schemeClr val="dk1">
              <a:alpha val="20000"/>
            </a:schemeClr>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“You have not lived today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until you have done something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r>
              <a:rPr lang="en-US" sz="1800" b="1" i="1" dirty="0">
                <a:solidFill>
                  <a:srgbClr val="FFFF00"/>
                </a:solidFill>
                <a:latin typeface="Rosarivo"/>
                <a:ea typeface="Rosarivo"/>
                <a:cs typeface="Rosarivo"/>
                <a:sym typeface="Rosarivo"/>
              </a:rPr>
              <a:t>for someone who can never repay you.” </a:t>
            </a:r>
            <a:endParaRPr sz="1800" b="1" i="1" dirty="0">
              <a:solidFill>
                <a:srgbClr val="FFFF00"/>
              </a:solidFill>
              <a:latin typeface="Rosarivo"/>
              <a:ea typeface="Rosarivo"/>
              <a:cs typeface="Rosarivo"/>
              <a:sym typeface="Rosarivo"/>
            </a:endParaRPr>
          </a:p>
          <a:p>
            <a:pPr marL="0" marR="0" lvl="0" indent="0" algn="r" rtl="0">
              <a:spcBef>
                <a:spcPts val="0"/>
              </a:spcBef>
              <a:spcAft>
                <a:spcPts val="0"/>
              </a:spcAft>
              <a:buNone/>
            </a:pPr>
            <a:endParaRPr b="1" i="1" dirty="0">
              <a:solidFill>
                <a:schemeClr val="accent2"/>
              </a:solidFill>
              <a:latin typeface="Rosarivo"/>
              <a:ea typeface="Rosarivo"/>
              <a:cs typeface="Rosarivo"/>
              <a:sym typeface="Rosarivo"/>
            </a:endParaRPr>
          </a:p>
          <a:p>
            <a:pPr marL="0" marR="0" lvl="0" indent="0" algn="r" rtl="0">
              <a:spcBef>
                <a:spcPts val="0"/>
              </a:spcBef>
              <a:spcAft>
                <a:spcPts val="0"/>
              </a:spcAft>
              <a:buNone/>
            </a:pPr>
            <a:r>
              <a:rPr lang="en-US" sz="1400" b="1" i="1" dirty="0">
                <a:solidFill>
                  <a:schemeClr val="accent2"/>
                </a:solidFill>
                <a:latin typeface="Rosarivo"/>
                <a:ea typeface="Rosarivo"/>
                <a:cs typeface="Rosarivo"/>
                <a:sym typeface="Rosarivo"/>
              </a:rPr>
              <a:t> – John Bunyan </a:t>
            </a:r>
            <a:endParaRPr dirty="0"/>
          </a:p>
          <a:p>
            <a:pPr marL="0" marR="0" lvl="0" indent="0" algn="r" rtl="0">
              <a:spcBef>
                <a:spcPts val="0"/>
              </a:spcBef>
              <a:spcAft>
                <a:spcPts val="0"/>
              </a:spcAft>
              <a:buNone/>
            </a:pPr>
            <a:endParaRPr sz="1800" b="1" i="1" dirty="0">
              <a:solidFill>
                <a:srgbClr val="FFFF00"/>
              </a:solidFill>
              <a:latin typeface="Rosarivo"/>
              <a:ea typeface="Rosarivo"/>
              <a:cs typeface="Rosarivo"/>
              <a:sym typeface="Rosarivo"/>
            </a:endParaRPr>
          </a:p>
        </p:txBody>
      </p:sp>
      <p:pic>
        <p:nvPicPr>
          <p:cNvPr id="251" name="Google Shape;251;p30"/>
          <p:cNvPicPr preferRelativeResize="0"/>
          <p:nvPr/>
        </p:nvPicPr>
        <p:blipFill rotWithShape="1">
          <a:blip r:embed="rId3">
            <a:alphaModFix/>
          </a:blip>
          <a:srcRect/>
          <a:stretch/>
        </p:blipFill>
        <p:spPr>
          <a:xfrm>
            <a:off x="7425000" y="0"/>
            <a:ext cx="4766999" cy="3097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1"/>
          <p:cNvSpPr txBox="1">
            <a:spLocks noGrp="1"/>
          </p:cNvSpPr>
          <p:nvPr>
            <p:ph type="ctrTitle"/>
          </p:nvPr>
        </p:nvSpPr>
        <p:spPr>
          <a:xfrm>
            <a:off x="0" y="0"/>
            <a:ext cx="12192000" cy="1060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a:latin typeface="Rosarivo"/>
                <a:ea typeface="Rosarivo"/>
                <a:cs typeface="Rosarivo"/>
                <a:sym typeface="Rosarivo"/>
              </a:rPr>
              <a:t>Internship </a:t>
            </a:r>
            <a:r>
              <a:rPr lang="en-US" sz="3800">
                <a:latin typeface="Rosarivo"/>
                <a:ea typeface="Rosarivo"/>
                <a:cs typeface="Rosarivo"/>
                <a:sym typeface="Rosarivo"/>
              </a:rPr>
              <a:t>&amp; MENTORSHIP P</a:t>
            </a:r>
            <a:r>
              <a:rPr lang="en-US" sz="3800" cap="none">
                <a:latin typeface="Rosarivo"/>
                <a:ea typeface="Rosarivo"/>
                <a:cs typeface="Rosarivo"/>
                <a:sym typeface="Rosarivo"/>
              </a:rPr>
              <a:t>ROGRAM</a:t>
            </a:r>
            <a:endParaRPr/>
          </a:p>
        </p:txBody>
      </p:sp>
      <p:sp>
        <p:nvSpPr>
          <p:cNvPr id="257" name="Google Shape;257;p31"/>
          <p:cNvSpPr txBox="1">
            <a:spLocks noGrp="1"/>
          </p:cNvSpPr>
          <p:nvPr>
            <p:ph type="subTitle" idx="1"/>
          </p:nvPr>
        </p:nvSpPr>
        <p:spPr>
          <a:xfrm>
            <a:off x="661500" y="2133000"/>
            <a:ext cx="8328600" cy="43017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History, Present, Future</a:t>
            </a:r>
            <a:endParaRPr dirty="0"/>
          </a:p>
          <a:p>
            <a:pPr marL="342900" lvl="0" indent="-3429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Interns have served as Volunteer Leaders since 1982.  </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All U.S.-based interns are compensated $15 hour to be paid to their University to cover any eligible education expense, including tuition, books, fees, housing, etc.</a:t>
            </a:r>
            <a:endParaRPr dirty="0"/>
          </a:p>
        </p:txBody>
      </p:sp>
      <p:sp>
        <p:nvSpPr>
          <p:cNvPr id="258" name="Google Shape;258;p31"/>
          <p:cNvSpPr/>
          <p:nvPr/>
        </p:nvSpPr>
        <p:spPr>
          <a:xfrm>
            <a:off x="661500" y="1164125"/>
            <a:ext cx="11066100" cy="69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1">
                <a:solidFill>
                  <a:srgbClr val="FFFF00"/>
                </a:solidFill>
                <a:latin typeface="Rosarivo"/>
                <a:ea typeface="Rosarivo"/>
                <a:cs typeface="Rosarivo"/>
                <a:sym typeface="Rosarivo"/>
              </a:rPr>
              <a:t>“The delicate balance of mentoring someone is not creating them in your own image, </a:t>
            </a:r>
            <a:endParaRPr sz="1800" b="1" i="1">
              <a:solidFill>
                <a:srgbClr val="FFFF00"/>
              </a:solidFill>
              <a:latin typeface="Rosarivo"/>
              <a:ea typeface="Rosarivo"/>
              <a:cs typeface="Rosarivo"/>
              <a:sym typeface="Rosarivo"/>
            </a:endParaRPr>
          </a:p>
          <a:p>
            <a:pPr marL="0" marR="0" lvl="0" indent="0" algn="l" rtl="0">
              <a:spcBef>
                <a:spcPts val="0"/>
              </a:spcBef>
              <a:spcAft>
                <a:spcPts val="0"/>
              </a:spcAft>
              <a:buNone/>
            </a:pPr>
            <a:r>
              <a:rPr lang="en-US" sz="1800" b="1" i="1">
                <a:solidFill>
                  <a:srgbClr val="FFFF00"/>
                </a:solidFill>
                <a:latin typeface="Rosarivo"/>
                <a:ea typeface="Rosarivo"/>
                <a:cs typeface="Rosarivo"/>
                <a:sym typeface="Rosarivo"/>
              </a:rPr>
              <a:t>but giving them the opportunity to create themselves.”  </a:t>
            </a:r>
            <a:r>
              <a:rPr lang="en-US" sz="1800" b="1">
                <a:solidFill>
                  <a:schemeClr val="accent2"/>
                </a:solidFill>
                <a:latin typeface="Calibri"/>
                <a:ea typeface="Calibri"/>
                <a:cs typeface="Calibri"/>
                <a:sym typeface="Calibri"/>
              </a:rPr>
              <a:t>– Steven Spielberg</a:t>
            </a:r>
            <a:endParaRPr b="1"/>
          </a:p>
        </p:txBody>
      </p:sp>
      <p:pic>
        <p:nvPicPr>
          <p:cNvPr id="259" name="Google Shape;259;p31"/>
          <p:cNvPicPr preferRelativeResize="0"/>
          <p:nvPr/>
        </p:nvPicPr>
        <p:blipFill rotWithShape="1">
          <a:blip r:embed="rId3">
            <a:alphaModFix/>
          </a:blip>
          <a:srcRect/>
          <a:stretch/>
        </p:blipFill>
        <p:spPr>
          <a:xfrm>
            <a:off x="9052991" y="1959258"/>
            <a:ext cx="2674620" cy="2007108"/>
          </a:xfrm>
          <a:prstGeom prst="rect">
            <a:avLst/>
          </a:prstGeom>
          <a:noFill/>
          <a:ln>
            <a:noFill/>
          </a:ln>
        </p:spPr>
      </p:pic>
      <p:sp>
        <p:nvSpPr>
          <p:cNvPr id="260" name="Google Shape;260;p31"/>
          <p:cNvSpPr txBox="1">
            <a:spLocks noGrp="1"/>
          </p:cNvSpPr>
          <p:nvPr>
            <p:ph type="subTitle" idx="1"/>
          </p:nvPr>
        </p:nvSpPr>
        <p:spPr>
          <a:xfrm>
            <a:off x="580500" y="3645000"/>
            <a:ext cx="11241600" cy="32130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endParaRPr b="1" dirty="0">
              <a:solidFill>
                <a:srgbClr val="FFFF00"/>
              </a:solidFill>
              <a:latin typeface="Lato"/>
              <a:ea typeface="Lato"/>
              <a:cs typeface="Lato"/>
              <a:sym typeface="Lato"/>
            </a:endParaRPr>
          </a:p>
          <a:p>
            <a:pPr marL="457200" lvl="0" indent="-381000" algn="l" rtl="0">
              <a:lnSpc>
                <a:spcPct val="90000"/>
              </a:lnSpc>
              <a:spcBef>
                <a:spcPts val="1000"/>
              </a:spcBef>
              <a:spcAft>
                <a:spcPts val="0"/>
              </a:spcAft>
              <a:buClr>
                <a:srgbClr val="FFFF00"/>
              </a:buClr>
              <a:buSzPts val="2400"/>
              <a:buFont typeface="Arial" panose="020B0604020202020204" pitchFamily="34" charset="0"/>
              <a:buChar char="•"/>
            </a:pPr>
            <a:r>
              <a:rPr lang="en-US" b="1" dirty="0">
                <a:solidFill>
                  <a:srgbClr val="FFFF00"/>
                </a:solidFill>
                <a:latin typeface="Lato"/>
                <a:ea typeface="Lato"/>
                <a:cs typeface="Lato"/>
                <a:sym typeface="Lato"/>
              </a:rPr>
              <a:t>Students mentored by staff, fellow, board &amp; advisors. Each student intern will be assigned a one-on-one volunteer mentor, well-suited for the student’s planned profession.  Mentors are part of the Foundation Advisory Board. </a:t>
            </a:r>
          </a:p>
          <a:p>
            <a:pPr marL="91440" lvl="0" indent="0" algn="l" rtl="0">
              <a:lnSpc>
                <a:spcPct val="90000"/>
              </a:lnSpc>
              <a:spcBef>
                <a:spcPts val="1000"/>
              </a:spcBef>
              <a:spcAft>
                <a:spcPts val="0"/>
              </a:spcAft>
              <a:buClr>
                <a:schemeClr val="accent2"/>
              </a:buClr>
              <a:buSzPts val="2800"/>
              <a:buNone/>
            </a:pPr>
            <a:r>
              <a:rPr lang="en-US" sz="2800" b="1" dirty="0">
                <a:solidFill>
                  <a:schemeClr val="accent2"/>
                </a:solidFill>
                <a:latin typeface="Lato"/>
                <a:ea typeface="Lato"/>
                <a:cs typeface="Lato"/>
                <a:sym typeface="Lato"/>
              </a:rPr>
              <a:t>Uniqueness</a:t>
            </a:r>
            <a:endParaRPr lang="en-US" dirty="0"/>
          </a:p>
          <a:p>
            <a:pPr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Students and Fellows fulfill important staff and field operations roles </a:t>
            </a:r>
            <a:endParaRPr dirty="0"/>
          </a:p>
          <a:p>
            <a:pPr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Opening doors for employment opportunities with partnering organizations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Effect transition="in" filter="fade">
                                      <p:cBhvr>
                                        <p:cTn id="7" dur="500"/>
                                        <p:tgtEl>
                                          <p:spTgt spid="2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xEl>
                                              <p:pRg st="1" end="1"/>
                                            </p:txEl>
                                          </p:spTgt>
                                        </p:tgtEl>
                                        <p:attrNameLst>
                                          <p:attrName>style.visibility</p:attrName>
                                        </p:attrNameLst>
                                      </p:cBhvr>
                                      <p:to>
                                        <p:strVal val="visible"/>
                                      </p:to>
                                    </p:set>
                                    <p:animEffect transition="in" filter="fade">
                                      <p:cBhvr>
                                        <p:cTn id="12" dur="500"/>
                                        <p:tgtEl>
                                          <p:spTgt spid="2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xEl>
                                              <p:pRg st="2" end="2"/>
                                            </p:txEl>
                                          </p:spTgt>
                                        </p:tgtEl>
                                        <p:attrNameLst>
                                          <p:attrName>style.visibility</p:attrName>
                                        </p:attrNameLst>
                                      </p:cBhvr>
                                      <p:to>
                                        <p:strVal val="visible"/>
                                      </p:to>
                                    </p:set>
                                    <p:animEffect transition="in" filter="fade">
                                      <p:cBhvr>
                                        <p:cTn id="17" dur="500"/>
                                        <p:tgtEl>
                                          <p:spTgt spid="25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a:spLocks noGrp="1"/>
          </p:cNvSpPr>
          <p:nvPr>
            <p:ph type="ctrTitle"/>
          </p:nvPr>
        </p:nvSpPr>
        <p:spPr>
          <a:xfrm>
            <a:off x="778925" y="463638"/>
            <a:ext cx="10714800" cy="78561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00"/>
              <a:buFont typeface="Rosarivo"/>
              <a:buNone/>
            </a:pPr>
            <a:r>
              <a:rPr lang="en-US" sz="4800" dirty="0">
                <a:latin typeface="Rosarivo"/>
                <a:ea typeface="Rosarivo"/>
                <a:cs typeface="Rosarivo"/>
                <a:sym typeface="Rosarivo"/>
              </a:rPr>
              <a:t>Interns and Mentors </a:t>
            </a:r>
            <a:r>
              <a:rPr lang="en-US" sz="3800" dirty="0">
                <a:latin typeface="Rosarivo"/>
                <a:ea typeface="Rosarivo"/>
                <a:cs typeface="Rosarivo"/>
                <a:sym typeface="Rosarivo"/>
              </a:rPr>
              <a:t>GROWTH</a:t>
            </a:r>
            <a:endParaRPr dirty="0"/>
          </a:p>
        </p:txBody>
      </p:sp>
      <p:sp>
        <p:nvSpPr>
          <p:cNvPr id="266" name="Google Shape;266;p32"/>
          <p:cNvSpPr txBox="1">
            <a:spLocks noGrp="1"/>
          </p:cNvSpPr>
          <p:nvPr>
            <p:ph type="subTitle" idx="1"/>
          </p:nvPr>
        </p:nvSpPr>
        <p:spPr>
          <a:xfrm>
            <a:off x="778925" y="1444500"/>
            <a:ext cx="10714800" cy="5413200"/>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000"/>
              <a:buNone/>
            </a:pPr>
            <a:r>
              <a:rPr lang="en-US" sz="2000" b="1" dirty="0">
                <a:solidFill>
                  <a:schemeClr val="accent2"/>
                </a:solidFill>
                <a:latin typeface="Lato"/>
                <a:ea typeface="Lato"/>
                <a:cs typeface="Lato"/>
                <a:sym typeface="Lato"/>
              </a:rPr>
              <a:t>2023: </a:t>
            </a:r>
            <a:r>
              <a:rPr lang="en-US" sz="2000" b="1" dirty="0">
                <a:solidFill>
                  <a:srgbClr val="FFFF00"/>
                </a:solidFill>
                <a:latin typeface="Lato"/>
                <a:ea typeface="Lato"/>
                <a:cs typeface="Lato"/>
                <a:sym typeface="Lato"/>
              </a:rPr>
              <a:t>10 Interns, 10 Mentors</a:t>
            </a:r>
            <a:endParaRPr dirty="0"/>
          </a:p>
          <a:p>
            <a:pPr marL="0" lvl="0" indent="0" algn="l" rtl="0">
              <a:lnSpc>
                <a:spcPct val="90000"/>
              </a:lnSpc>
              <a:spcBef>
                <a:spcPts val="1000"/>
              </a:spcBef>
              <a:spcAft>
                <a:spcPts val="0"/>
              </a:spcAft>
              <a:buClr>
                <a:schemeClr val="accent2"/>
              </a:buClr>
              <a:buSzPts val="2000"/>
              <a:buNone/>
            </a:pPr>
            <a:r>
              <a:rPr lang="en-US" sz="2000" b="1" dirty="0">
                <a:solidFill>
                  <a:schemeClr val="accent2"/>
                </a:solidFill>
                <a:latin typeface="Lato"/>
                <a:ea typeface="Lato"/>
                <a:cs typeface="Lato"/>
                <a:sym typeface="Lato"/>
              </a:rPr>
              <a:t>2024: </a:t>
            </a:r>
            <a:r>
              <a:rPr lang="en-US" sz="2000" b="1" dirty="0">
                <a:solidFill>
                  <a:srgbClr val="FFFF00"/>
                </a:solidFill>
                <a:latin typeface="Lato"/>
                <a:ea typeface="Lato"/>
                <a:cs typeface="Lato"/>
                <a:sym typeface="Lato"/>
              </a:rPr>
              <a:t>25 Interns, 25 Mentors</a:t>
            </a:r>
            <a:endParaRPr dirty="0"/>
          </a:p>
          <a:p>
            <a:pPr marL="0" lvl="0" indent="0" algn="l" rtl="0">
              <a:lnSpc>
                <a:spcPct val="90000"/>
              </a:lnSpc>
              <a:spcBef>
                <a:spcPts val="1000"/>
              </a:spcBef>
              <a:spcAft>
                <a:spcPts val="0"/>
              </a:spcAft>
              <a:buClr>
                <a:schemeClr val="accent2"/>
              </a:buClr>
              <a:buSzPts val="2000"/>
              <a:buNone/>
            </a:pPr>
            <a:r>
              <a:rPr lang="en-US" sz="2000" b="1" dirty="0">
                <a:solidFill>
                  <a:schemeClr val="accent2"/>
                </a:solidFill>
                <a:latin typeface="Lato"/>
                <a:ea typeface="Lato"/>
                <a:cs typeface="Lato"/>
                <a:sym typeface="Lato"/>
              </a:rPr>
              <a:t>2025: </a:t>
            </a:r>
            <a:r>
              <a:rPr lang="en-US" sz="2000" b="1" dirty="0">
                <a:solidFill>
                  <a:srgbClr val="FFFF00"/>
                </a:solidFill>
                <a:latin typeface="Lato"/>
                <a:ea typeface="Lato"/>
                <a:cs typeface="Lato"/>
                <a:sym typeface="Lato"/>
              </a:rPr>
              <a:t>50 Interns, 50 Mentors</a:t>
            </a:r>
            <a:endParaRPr dirty="0"/>
          </a:p>
          <a:p>
            <a:pPr marL="0" lvl="0" indent="0" algn="l" rtl="0">
              <a:lnSpc>
                <a:spcPct val="90000"/>
              </a:lnSpc>
              <a:spcBef>
                <a:spcPts val="1000"/>
              </a:spcBef>
              <a:spcAft>
                <a:spcPts val="0"/>
              </a:spcAft>
              <a:buClr>
                <a:schemeClr val="accent2"/>
              </a:buClr>
              <a:buSzPts val="2000"/>
              <a:buNone/>
            </a:pPr>
            <a:r>
              <a:rPr lang="en-US" sz="2000" b="1" dirty="0">
                <a:solidFill>
                  <a:schemeClr val="accent2"/>
                </a:solidFill>
                <a:latin typeface="Lato"/>
                <a:ea typeface="Lato"/>
                <a:cs typeface="Lato"/>
                <a:sym typeface="Lato"/>
              </a:rPr>
              <a:t>2026 and beyond: </a:t>
            </a:r>
            <a:r>
              <a:rPr lang="en-US" sz="2000" b="1" dirty="0">
                <a:solidFill>
                  <a:srgbClr val="FFFF00"/>
                </a:solidFill>
                <a:latin typeface="Lato"/>
                <a:ea typeface="Lato"/>
                <a:cs typeface="Lato"/>
                <a:sym typeface="Lato"/>
              </a:rPr>
              <a:t>100+ Interns, 100+ Mentors</a:t>
            </a:r>
            <a:endParaRPr dirty="0"/>
          </a:p>
        </p:txBody>
      </p:sp>
      <p:pic>
        <p:nvPicPr>
          <p:cNvPr id="267" name="Google Shape;267;p32"/>
          <p:cNvPicPr preferRelativeResize="0"/>
          <p:nvPr/>
        </p:nvPicPr>
        <p:blipFill rotWithShape="1">
          <a:blip r:embed="rId3">
            <a:alphaModFix/>
          </a:blip>
          <a:srcRect/>
          <a:stretch/>
        </p:blipFill>
        <p:spPr>
          <a:xfrm>
            <a:off x="778913" y="4588181"/>
            <a:ext cx="4295248" cy="2269669"/>
          </a:xfrm>
          <a:prstGeom prst="rect">
            <a:avLst/>
          </a:prstGeom>
          <a:noFill/>
          <a:ln>
            <a:noFill/>
          </a:ln>
        </p:spPr>
      </p:pic>
      <p:pic>
        <p:nvPicPr>
          <p:cNvPr id="268" name="Google Shape;268;p32"/>
          <p:cNvPicPr preferRelativeResize="0"/>
          <p:nvPr/>
        </p:nvPicPr>
        <p:blipFill rotWithShape="1">
          <a:blip r:embed="rId4">
            <a:alphaModFix/>
          </a:blip>
          <a:srcRect/>
          <a:stretch/>
        </p:blipFill>
        <p:spPr>
          <a:xfrm>
            <a:off x="7979149" y="1444500"/>
            <a:ext cx="3433925" cy="2710100"/>
          </a:xfrm>
          <a:prstGeom prst="rect">
            <a:avLst/>
          </a:prstGeom>
          <a:noFill/>
          <a:ln>
            <a:noFill/>
          </a:ln>
        </p:spPr>
      </p:pic>
      <p:pic>
        <p:nvPicPr>
          <p:cNvPr id="269" name="Google Shape;269;p32"/>
          <p:cNvPicPr preferRelativeResize="0"/>
          <p:nvPr/>
        </p:nvPicPr>
        <p:blipFill rotWithShape="1">
          <a:blip r:embed="rId5">
            <a:alphaModFix/>
          </a:blip>
          <a:srcRect/>
          <a:stretch/>
        </p:blipFill>
        <p:spPr>
          <a:xfrm>
            <a:off x="4793153" y="3380073"/>
            <a:ext cx="3486069" cy="2614552"/>
          </a:xfrm>
          <a:prstGeom prst="rect">
            <a:avLst/>
          </a:prstGeom>
          <a:noFill/>
          <a:ln>
            <a:noFill/>
          </a:ln>
        </p:spPr>
      </p:pic>
      <p:sp>
        <p:nvSpPr>
          <p:cNvPr id="270" name="Google Shape;270;p32"/>
          <p:cNvSpPr/>
          <p:nvPr/>
        </p:nvSpPr>
        <p:spPr>
          <a:xfrm>
            <a:off x="8279225" y="4154599"/>
            <a:ext cx="3214500" cy="1840025"/>
          </a:xfrm>
          <a:prstGeom prst="rect">
            <a:avLst/>
          </a:prstGeom>
          <a:solidFill>
            <a:srgbClr val="1F3864">
              <a:alpha val="69803"/>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i="1">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800" b="1" i="1">
                <a:solidFill>
                  <a:srgbClr val="FFFF00"/>
                </a:solidFill>
                <a:latin typeface="Rosarivo"/>
                <a:ea typeface="Rosarivo"/>
                <a:cs typeface="Rosarivo"/>
                <a:sym typeface="Rosarivo"/>
              </a:rPr>
              <a:t>“If you get, Give, </a:t>
            </a:r>
            <a:endParaRPr b="1"/>
          </a:p>
          <a:p>
            <a:pPr marL="0" marR="0" lvl="0" indent="0" algn="ctr" rtl="0">
              <a:spcBef>
                <a:spcPts val="0"/>
              </a:spcBef>
              <a:spcAft>
                <a:spcPts val="0"/>
              </a:spcAft>
              <a:buNone/>
            </a:pPr>
            <a:r>
              <a:rPr lang="en-US" sz="1800" b="1" i="1">
                <a:solidFill>
                  <a:srgbClr val="FFFF00"/>
                </a:solidFill>
                <a:latin typeface="Rosarivo"/>
                <a:ea typeface="Rosarivo"/>
                <a:cs typeface="Rosarivo"/>
                <a:sym typeface="Rosarivo"/>
              </a:rPr>
              <a:t>if you learn, Teach.”</a:t>
            </a:r>
            <a:endParaRPr sz="1800" b="1" i="1">
              <a:solidFill>
                <a:srgbClr val="FFFF00"/>
              </a:solidFill>
              <a:latin typeface="Rosarivo"/>
              <a:ea typeface="Rosarivo"/>
              <a:cs typeface="Rosarivo"/>
              <a:sym typeface="Rosarivo"/>
            </a:endParaRPr>
          </a:p>
          <a:p>
            <a:pPr marL="0" marR="0" lvl="0" indent="0" algn="ctr" rtl="0">
              <a:spcBef>
                <a:spcPts val="0"/>
              </a:spcBef>
              <a:spcAft>
                <a:spcPts val="0"/>
              </a:spcAft>
              <a:buNone/>
            </a:pPr>
            <a:endParaRPr sz="1800" b="1" i="1">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400" b="1" i="1">
                <a:solidFill>
                  <a:schemeClr val="accent2"/>
                </a:solidFill>
                <a:latin typeface="Calibri"/>
                <a:ea typeface="Calibri"/>
                <a:cs typeface="Calibri"/>
                <a:sym typeface="Calibri"/>
              </a:rPr>
              <a:t>– </a:t>
            </a:r>
            <a:r>
              <a:rPr lang="en-US" sz="1400" b="1">
                <a:solidFill>
                  <a:schemeClr val="accent2"/>
                </a:solidFill>
                <a:latin typeface="Calibri"/>
                <a:ea typeface="Calibri"/>
                <a:cs typeface="Calibri"/>
                <a:sym typeface="Calibri"/>
              </a:rPr>
              <a:t>Maya Angelou</a:t>
            </a:r>
            <a:endParaRPr b="1"/>
          </a:p>
          <a:p>
            <a:pPr marL="0" marR="0" lvl="0" indent="0" algn="ctr" rtl="0">
              <a:spcBef>
                <a:spcPts val="0"/>
              </a:spcBef>
              <a:spcAft>
                <a:spcPts val="0"/>
              </a:spcAft>
              <a:buNone/>
            </a:pPr>
            <a:endParaRPr sz="1800" b="1">
              <a:solidFill>
                <a:srgbClr val="FFFF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p:cNvSpPr txBox="1">
            <a:spLocks noGrp="1"/>
          </p:cNvSpPr>
          <p:nvPr>
            <p:ph type="ctrTitle"/>
          </p:nvPr>
        </p:nvSpPr>
        <p:spPr>
          <a:xfrm>
            <a:off x="0" y="229738"/>
            <a:ext cx="12192000" cy="10455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Fellowship</a:t>
            </a:r>
            <a:r>
              <a:rPr lang="en-US" sz="3800" dirty="0">
                <a:latin typeface="Rosarivo"/>
                <a:ea typeface="Rosarivo"/>
                <a:cs typeface="Rosarivo"/>
                <a:sym typeface="Rosarivo"/>
              </a:rPr>
              <a:t> P</a:t>
            </a:r>
            <a:r>
              <a:rPr lang="en-US" sz="3800" cap="none" dirty="0">
                <a:latin typeface="Rosarivo"/>
                <a:ea typeface="Rosarivo"/>
                <a:cs typeface="Rosarivo"/>
                <a:sym typeface="Rosarivo"/>
              </a:rPr>
              <a:t>ROGRAM</a:t>
            </a:r>
            <a:endParaRPr dirty="0"/>
          </a:p>
        </p:txBody>
      </p:sp>
      <p:sp>
        <p:nvSpPr>
          <p:cNvPr id="276" name="Google Shape;276;p33"/>
          <p:cNvSpPr txBox="1">
            <a:spLocks noGrp="1"/>
          </p:cNvSpPr>
          <p:nvPr>
            <p:ph type="subTitle" idx="1"/>
          </p:nvPr>
        </p:nvSpPr>
        <p:spPr>
          <a:xfrm>
            <a:off x="661500" y="2493817"/>
            <a:ext cx="10947900" cy="4364307"/>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History, Present, Future</a:t>
            </a:r>
            <a:endParaRPr dirty="0"/>
          </a:p>
          <a:p>
            <a:pPr marL="342900" lvl="0" indent="-342900" algn="l" rtl="0">
              <a:lnSpc>
                <a:spcPct val="90000"/>
              </a:lnSpc>
              <a:spcBef>
                <a:spcPts val="1000"/>
              </a:spcBef>
              <a:spcAft>
                <a:spcPts val="0"/>
              </a:spcAft>
              <a:buClr>
                <a:srgbClr val="FFFF00"/>
              </a:buClr>
              <a:buSzPts val="2400"/>
              <a:buFont typeface="Arial"/>
              <a:buChar char="•"/>
            </a:pPr>
            <a:r>
              <a:rPr lang="en-US" b="1" dirty="0">
                <a:solidFill>
                  <a:srgbClr val="FFFF00"/>
                </a:solidFill>
                <a:latin typeface="Lato"/>
                <a:ea typeface="Lato"/>
                <a:cs typeface="Lato"/>
                <a:sym typeface="Lato"/>
              </a:rPr>
              <a:t>Fellows have served with Narnia predecessor organizations as Volunteer Leaders since 1992.  </a:t>
            </a:r>
          </a:p>
          <a:p>
            <a:pPr marL="342900" indent="-342900" algn="l">
              <a:buClr>
                <a:srgbClr val="FFFF00"/>
              </a:buClr>
              <a:buFont typeface="Arial"/>
              <a:buChar char="•"/>
            </a:pPr>
            <a:r>
              <a:rPr lang="en-US" b="1" dirty="0">
                <a:solidFill>
                  <a:srgbClr val="FFFF00"/>
                </a:solidFill>
                <a:latin typeface="Lato"/>
                <a:ea typeface="Lato"/>
                <a:cs typeface="Lato"/>
                <a:sym typeface="Lato"/>
              </a:rPr>
              <a:t>Fellows are generally retirees who have time to serve part or full time  in a Volunteer Leadership capacity.  They have customized leadership roles.</a:t>
            </a:r>
            <a:endParaRPr b="1" dirty="0">
              <a:solidFill>
                <a:srgbClr val="FFFF00"/>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b="1" dirty="0">
                <a:solidFill>
                  <a:srgbClr val="FFFF00"/>
                </a:solidFill>
                <a:latin typeface="Lato"/>
                <a:ea typeface="Lato"/>
                <a:cs typeface="Lato"/>
                <a:sym typeface="Lato"/>
              </a:rPr>
              <a:t>Leadership opportunities include serving overseas in a specific geographic area full time; overseeing countries of geographic focus full or part time i.e. Ecuador, Bolivia, Peru, Paraguay, Guatemala, Mexico, Ethiopia, Kenya, Tanzania, Ghana, Nigeria or Mozambique…with more to be added over time; or fellows also oversee specific program areas in health, education, micro enterprise or environment.</a:t>
            </a:r>
            <a:endParaRPr b="1" dirty="0">
              <a:solidFill>
                <a:srgbClr val="FFFF00"/>
              </a:solidFill>
              <a:latin typeface="Lato"/>
              <a:ea typeface="Lato"/>
              <a:cs typeface="Lato"/>
              <a:sym typeface="Lato"/>
            </a:endParaRPr>
          </a:p>
        </p:txBody>
      </p:sp>
      <p:sp>
        <p:nvSpPr>
          <p:cNvPr id="277" name="Google Shape;277;p33"/>
          <p:cNvSpPr/>
          <p:nvPr/>
        </p:nvSpPr>
        <p:spPr>
          <a:xfrm>
            <a:off x="781025" y="1425038"/>
            <a:ext cx="10738500" cy="8307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“Retirement is an opportunity to give back…</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It isn’t the end of the road, it’s the beginning of new adventures.”</a:t>
            </a:r>
            <a:endParaRPr sz="1800" b="1" i="1" dirty="0">
              <a:solidFill>
                <a:srgbClr val="FFFF00"/>
              </a:solidFill>
              <a:latin typeface="Rosarivo"/>
              <a:ea typeface="Rosarivo"/>
              <a:cs typeface="Rosarivo"/>
              <a:sym typeface="Rosarivo"/>
            </a:endParaRPr>
          </a:p>
          <a:p>
            <a:pPr marL="4114800" marR="0" lvl="0" indent="457200" algn="l"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dirty="0">
                <a:solidFill>
                  <a:schemeClr val="accent2"/>
                </a:solidFill>
                <a:latin typeface="Calibri"/>
                <a:ea typeface="Calibri"/>
                <a:cs typeface="Calibri"/>
                <a:sym typeface="Calibri"/>
              </a:rPr>
              <a:t>– Carrie Grow</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animEffect transition="in" filter="fade">
                                      <p:cBhvr>
                                        <p:cTn id="7" dur="500"/>
                                        <p:tgtEl>
                                          <p:spTgt spid="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xEl>
                                              <p:pRg st="1" end="1"/>
                                            </p:txEl>
                                          </p:spTgt>
                                        </p:tgtEl>
                                        <p:attrNameLst>
                                          <p:attrName>style.visibility</p:attrName>
                                        </p:attrNameLst>
                                      </p:cBhvr>
                                      <p:to>
                                        <p:strVal val="visible"/>
                                      </p:to>
                                    </p:set>
                                    <p:animEffect transition="in" filter="fade">
                                      <p:cBhvr>
                                        <p:cTn id="12" dur="500"/>
                                        <p:tgtEl>
                                          <p:spTgt spid="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
                                            <p:txEl>
                                              <p:pRg st="2" end="2"/>
                                            </p:txEl>
                                          </p:spTgt>
                                        </p:tgtEl>
                                        <p:attrNameLst>
                                          <p:attrName>style.visibility</p:attrName>
                                        </p:attrNameLst>
                                      </p:cBhvr>
                                      <p:to>
                                        <p:strVal val="visible"/>
                                      </p:to>
                                    </p:set>
                                    <p:animEffect transition="in" filter="fade">
                                      <p:cBhvr>
                                        <p:cTn id="17" dur="500"/>
                                        <p:tgtEl>
                                          <p:spTgt spid="2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
                                            <p:txEl>
                                              <p:pRg st="3" end="3"/>
                                            </p:txEl>
                                          </p:spTgt>
                                        </p:tgtEl>
                                        <p:attrNameLst>
                                          <p:attrName>style.visibility</p:attrName>
                                        </p:attrNameLst>
                                      </p:cBhvr>
                                      <p:to>
                                        <p:strVal val="visible"/>
                                      </p:to>
                                    </p:set>
                                    <p:animEffect transition="in" filter="fade">
                                      <p:cBhvr>
                                        <p:cTn id="22" dur="500"/>
                                        <p:tgtEl>
                                          <p:spTgt spid="2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txBox="1">
            <a:spLocks noGrp="1"/>
          </p:cNvSpPr>
          <p:nvPr>
            <p:ph type="ctrTitle"/>
          </p:nvPr>
        </p:nvSpPr>
        <p:spPr>
          <a:xfrm>
            <a:off x="260449" y="596914"/>
            <a:ext cx="2823410" cy="221758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Carrie Grow, </a:t>
            </a:r>
            <a:r>
              <a:rPr lang="en-US" sz="3800" cap="none" dirty="0">
                <a:latin typeface="Rosarivo"/>
                <a:ea typeface="Rosarivo"/>
                <a:cs typeface="Rosarivo"/>
                <a:sym typeface="Rosarivo"/>
              </a:rPr>
              <a:t>CHAIR / CEO</a:t>
            </a:r>
            <a:endParaRPr dirty="0"/>
          </a:p>
        </p:txBody>
      </p:sp>
      <p:sp>
        <p:nvSpPr>
          <p:cNvPr id="283" name="Google Shape;283;p34"/>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4" name="Google Shape;284;p34"/>
          <p:cNvPicPr preferRelativeResize="0"/>
          <p:nvPr/>
        </p:nvPicPr>
        <p:blipFill rotWithShape="1">
          <a:blip r:embed="rId3">
            <a:alphaModFix/>
          </a:blip>
          <a:srcRect/>
          <a:stretch/>
        </p:blipFill>
        <p:spPr>
          <a:xfrm>
            <a:off x="0" y="3065929"/>
            <a:ext cx="2456329" cy="3792061"/>
          </a:xfrm>
          <a:prstGeom prst="rect">
            <a:avLst/>
          </a:prstGeom>
          <a:noFill/>
          <a:ln>
            <a:noFill/>
          </a:ln>
        </p:spPr>
      </p:pic>
      <p:sp>
        <p:nvSpPr>
          <p:cNvPr id="285" name="Google Shape;285;p34"/>
          <p:cNvSpPr txBox="1"/>
          <p:nvPr/>
        </p:nvSpPr>
        <p:spPr>
          <a:xfrm>
            <a:off x="2711125" y="348350"/>
            <a:ext cx="5590193" cy="6509700"/>
          </a:xfrm>
          <a:prstGeom prst="rect">
            <a:avLst/>
          </a:prstGeom>
          <a:solidFill>
            <a:schemeClr val="dk1">
              <a:alpha val="46666"/>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1600"/>
              <a:buFont typeface="Arial"/>
              <a:buNone/>
            </a:pPr>
            <a:r>
              <a:rPr lang="en-US" sz="1600" b="1" dirty="0">
                <a:solidFill>
                  <a:schemeClr val="accent2"/>
                </a:solidFill>
                <a:latin typeface="Lato"/>
                <a:ea typeface="Lato"/>
                <a:cs typeface="Lato"/>
                <a:sym typeface="Lato"/>
              </a:rPr>
              <a:t>Global Humanitarian Operations</a:t>
            </a:r>
            <a:endParaRPr sz="16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President, CEO, Co-Founder, Ascend Alliance,  Engage Now,  &amp; Epic Heart Adventures.  U.S. Based Humanitarian Organizations with programs in Africa &amp; Latin America</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CEO, CHOICE Humanitarian &amp; Andean Children’s Foundation -   U.S. Based with projects in Africa, Asia &amp; Latin America</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Administrator of the Year Award, Romney Institute, BYU</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Freedom’s Foundation Heroes Award</a:t>
            </a:r>
            <a:endParaRPr sz="500" b="1" dirty="0">
              <a:solidFill>
                <a:schemeClr val="accent2"/>
              </a:solidFill>
              <a:latin typeface="Lato"/>
              <a:ea typeface="Lato"/>
              <a:cs typeface="Lato"/>
              <a:sym typeface="Lato"/>
            </a:endParaRPr>
          </a:p>
          <a:p>
            <a:pPr marL="0" marR="0" lvl="0" indent="0" algn="l" rtl="0">
              <a:lnSpc>
                <a:spcPct val="90000"/>
              </a:lnSpc>
              <a:spcBef>
                <a:spcPts val="1000"/>
              </a:spcBef>
              <a:spcAft>
                <a:spcPts val="0"/>
              </a:spcAft>
              <a:buClr>
                <a:schemeClr val="accent2"/>
              </a:buClr>
              <a:buSzPts val="1800"/>
              <a:buFont typeface="Arial"/>
              <a:buNone/>
            </a:pPr>
            <a:r>
              <a:rPr lang="en-US" sz="1800" b="1" dirty="0">
                <a:solidFill>
                  <a:schemeClr val="accent2"/>
                </a:solidFill>
                <a:latin typeface="Lato"/>
                <a:ea typeface="Lato"/>
                <a:cs typeface="Lato"/>
                <a:sym typeface="Lato"/>
              </a:rPr>
              <a:t>Business</a:t>
            </a:r>
            <a:endParaRPr sz="1600" b="1" dirty="0">
              <a:solidFill>
                <a:schemeClr val="accent2"/>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Owner / President, Carrie Grow Real Estate, specializing in Destination Adventure Resorts </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Co-Owner,  Development Source: Real Estate Development, Property Management &amp; Consulting</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President, Intermountain Publishing &amp; VP, </a:t>
            </a:r>
            <a:r>
              <a:rPr lang="en-US" sz="1500" b="1" dirty="0" err="1">
                <a:solidFill>
                  <a:srgbClr val="FFFF00"/>
                </a:solidFill>
                <a:latin typeface="Lato"/>
                <a:ea typeface="Lato"/>
                <a:cs typeface="Lato"/>
                <a:sym typeface="Lato"/>
              </a:rPr>
              <a:t>Abiline</a:t>
            </a:r>
            <a:r>
              <a:rPr lang="en-US" sz="1500" b="1" dirty="0">
                <a:solidFill>
                  <a:srgbClr val="FFFF00"/>
                </a:solidFill>
                <a:latin typeface="Lato"/>
                <a:ea typeface="Lato"/>
                <a:cs typeface="Lato"/>
                <a:sym typeface="Lato"/>
              </a:rPr>
              <a:t> Publishing</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Franchisee of the Year, International Franchise Association,  Infinite Solutions Consulting  - Schooley Mitchell Telecom</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Kier Corporation Board of Directors &amp; Consultant –     Construction, Real Estate Development &amp; Property Mgmt.</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Lato"/>
              <a:buChar char="•"/>
            </a:pPr>
            <a:r>
              <a:rPr lang="en-US" sz="1500" b="1" dirty="0">
                <a:solidFill>
                  <a:srgbClr val="FFFF00"/>
                </a:solidFill>
                <a:latin typeface="Lato"/>
                <a:ea typeface="Lato"/>
                <a:cs typeface="Lato"/>
                <a:sym typeface="Lato"/>
              </a:rPr>
              <a:t>GFC Board of Directors, 1000 acre Real Estate Development</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Utah Business Magazine: One of 30 Business Women to Watch</a:t>
            </a:r>
            <a:endParaRPr dirty="0"/>
          </a:p>
        </p:txBody>
      </p:sp>
      <p:sp>
        <p:nvSpPr>
          <p:cNvPr id="286" name="Google Shape;286;p34"/>
          <p:cNvSpPr txBox="1"/>
          <p:nvPr/>
        </p:nvSpPr>
        <p:spPr>
          <a:xfrm>
            <a:off x="8301318" y="348400"/>
            <a:ext cx="3630233" cy="6509700"/>
          </a:xfrm>
          <a:prstGeom prst="rect">
            <a:avLst/>
          </a:prstGeom>
          <a:solidFill>
            <a:schemeClr val="dk1">
              <a:alpha val="46666"/>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2"/>
              </a:buClr>
              <a:buSzPts val="1600"/>
              <a:buFont typeface="Arial"/>
              <a:buNone/>
            </a:pPr>
            <a:r>
              <a:rPr lang="en-US" sz="1600" b="1" dirty="0">
                <a:solidFill>
                  <a:schemeClr val="accent2"/>
                </a:solidFill>
                <a:latin typeface="Lato"/>
                <a:ea typeface="Lato"/>
                <a:cs typeface="Lato"/>
                <a:sym typeface="Lato"/>
              </a:rPr>
              <a:t>Arts &amp; Religion</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Development Director, Utah Opera </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Concertmaster and Soloist with various Symphony Orchestras</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Founder, Grow Violin School</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Natl. Championship Forensic Mgr. </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State Sterling Scholar, Speech &amp; Drama</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Lato"/>
              <a:buChar char="•"/>
            </a:pPr>
            <a:r>
              <a:rPr lang="en-US" sz="1500" b="1" dirty="0">
                <a:solidFill>
                  <a:srgbClr val="FFFF00"/>
                </a:solidFill>
                <a:latin typeface="Lato"/>
                <a:ea typeface="Lato"/>
                <a:cs typeface="Lato"/>
                <a:sym typeface="Lato"/>
              </a:rPr>
              <a:t>Harvard Religious Studies </a:t>
            </a:r>
            <a:endParaRPr sz="1500" b="1" dirty="0">
              <a:solidFill>
                <a:srgbClr val="FFFF00"/>
              </a:solidFill>
              <a:latin typeface="Lato"/>
              <a:ea typeface="Lato"/>
              <a:cs typeface="Lato"/>
              <a:sym typeface="Lato"/>
            </a:endParaRPr>
          </a:p>
          <a:p>
            <a:pPr marL="0" marR="0" lvl="0" indent="0" algn="l" rtl="0">
              <a:lnSpc>
                <a:spcPct val="90000"/>
              </a:lnSpc>
              <a:spcBef>
                <a:spcPts val="1000"/>
              </a:spcBef>
              <a:spcAft>
                <a:spcPts val="0"/>
              </a:spcAft>
              <a:buClr>
                <a:schemeClr val="accent2"/>
              </a:buClr>
              <a:buSzPts val="1600"/>
              <a:buFont typeface="Arial"/>
              <a:buNone/>
            </a:pPr>
            <a:r>
              <a:rPr lang="en-US" sz="1600" b="1" dirty="0">
                <a:solidFill>
                  <a:schemeClr val="accent2"/>
                </a:solidFill>
                <a:latin typeface="Lato"/>
                <a:ea typeface="Lato"/>
                <a:cs typeface="Lato"/>
                <a:sym typeface="Lato"/>
              </a:rPr>
              <a:t>Political</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National Harry S. Truman Scholar</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Utah Republican Party: Executive Director, Finance Director, Consultant</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Directed &amp; raised funds for national &amp; local campaigns &amp; events, including  U.S. Presidents, Vice Presidents  and First Ladies</a:t>
            </a:r>
            <a:endParaRPr dirty="0"/>
          </a:p>
          <a:p>
            <a:pPr marL="342900" marR="0" lvl="0" indent="-342900" algn="l" rtl="0">
              <a:lnSpc>
                <a:spcPct val="90000"/>
              </a:lnSpc>
              <a:spcBef>
                <a:spcPts val="1000"/>
              </a:spcBef>
              <a:spcAft>
                <a:spcPts val="0"/>
              </a:spcAft>
              <a:buClr>
                <a:srgbClr val="FFFF00"/>
              </a:buClr>
              <a:buSzPts val="1500"/>
              <a:buFont typeface="Arial"/>
              <a:buChar char="•"/>
            </a:pPr>
            <a:r>
              <a:rPr lang="en-US" sz="1500" b="1" dirty="0">
                <a:solidFill>
                  <a:srgbClr val="FFFF00"/>
                </a:solidFill>
                <a:latin typeface="Lato"/>
                <a:ea typeface="Lato"/>
                <a:cs typeface="Lato"/>
                <a:sym typeface="Lato"/>
              </a:rPr>
              <a:t>Development Director, Congressional Challenge Golf Tournament</a:t>
            </a:r>
            <a:endParaRPr sz="1500" b="1" dirty="0">
              <a:solidFill>
                <a:srgbClr val="FFFF00"/>
              </a:solidFill>
              <a:latin typeface="Lato"/>
              <a:ea typeface="Lato"/>
              <a:cs typeface="Lato"/>
              <a:sym typeface="Lato"/>
            </a:endParaRPr>
          </a:p>
          <a:p>
            <a:pPr marL="342900" marR="0" lvl="0" indent="-342900" algn="l" rtl="0">
              <a:lnSpc>
                <a:spcPct val="90000"/>
              </a:lnSpc>
              <a:spcBef>
                <a:spcPts val="1000"/>
              </a:spcBef>
              <a:spcAft>
                <a:spcPts val="0"/>
              </a:spcAft>
              <a:buClr>
                <a:srgbClr val="FFFF00"/>
              </a:buClr>
              <a:buSzPts val="1500"/>
              <a:buFont typeface="Lato"/>
              <a:buChar char="•"/>
            </a:pPr>
            <a:r>
              <a:rPr lang="en-US" sz="1500" b="1" dirty="0">
                <a:solidFill>
                  <a:srgbClr val="FFFF00"/>
                </a:solidFill>
                <a:latin typeface="Lato"/>
                <a:ea typeface="Lato"/>
                <a:cs typeface="Lato"/>
                <a:sym typeface="Lato"/>
              </a:rPr>
              <a:t>Cabinet Member, Boys / Girls Nation; Senator, Girls State</a:t>
            </a:r>
            <a:endParaRPr sz="1500" b="1" dirty="0">
              <a:solidFill>
                <a:srgbClr val="FFFF00"/>
              </a:solidFill>
              <a:latin typeface="Lato"/>
              <a:ea typeface="Lato"/>
              <a:cs typeface="Lato"/>
              <a:sym typeface="Lato"/>
            </a:endParaRPr>
          </a:p>
          <a:p>
            <a:pPr marL="342900" marR="0" lvl="0" indent="-247650" algn="l" rtl="0">
              <a:lnSpc>
                <a:spcPct val="90000"/>
              </a:lnSpc>
              <a:spcBef>
                <a:spcPts val="1000"/>
              </a:spcBef>
              <a:spcAft>
                <a:spcPts val="0"/>
              </a:spcAft>
              <a:buClr>
                <a:schemeClr val="lt1"/>
              </a:buClr>
              <a:buSzPts val="1500"/>
              <a:buFont typeface="Arial"/>
              <a:buNone/>
            </a:pPr>
            <a:endParaRPr sz="1500" b="1" dirty="0">
              <a:solidFill>
                <a:srgbClr val="FFFF0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ctrTitle"/>
          </p:nvPr>
        </p:nvSpPr>
        <p:spPr>
          <a:xfrm>
            <a:off x="1470125" y="306199"/>
            <a:ext cx="9198000" cy="867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Foundation </a:t>
            </a:r>
            <a:r>
              <a:rPr lang="en-US" sz="3800" dirty="0">
                <a:latin typeface="Rosarivo"/>
                <a:ea typeface="Rosarivo"/>
                <a:cs typeface="Rosarivo"/>
                <a:sym typeface="Rosarivo"/>
              </a:rPr>
              <a:t>MANTRA</a:t>
            </a:r>
            <a:endParaRPr dirty="0"/>
          </a:p>
        </p:txBody>
      </p:sp>
      <p:sp>
        <p:nvSpPr>
          <p:cNvPr id="112" name="Google Shape;112;p16"/>
          <p:cNvSpPr txBox="1">
            <a:spLocks noGrp="1"/>
          </p:cNvSpPr>
          <p:nvPr>
            <p:ph type="subTitle" idx="1"/>
          </p:nvPr>
        </p:nvSpPr>
        <p:spPr>
          <a:xfrm>
            <a:off x="495025" y="2854410"/>
            <a:ext cx="7043400" cy="4256401"/>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200" b="1" dirty="0">
                <a:solidFill>
                  <a:schemeClr val="accent2"/>
                </a:solidFill>
                <a:latin typeface="Lato"/>
                <a:ea typeface="Lato"/>
                <a:cs typeface="Lato"/>
                <a:sym typeface="Lato"/>
              </a:rPr>
              <a:t>Collaboration vs. Competition</a:t>
            </a:r>
            <a:endParaRPr sz="2200" dirty="0"/>
          </a:p>
          <a:p>
            <a:pPr marL="342900" lvl="0" indent="-342900" algn="l" rtl="0">
              <a:spcBef>
                <a:spcPts val="600"/>
              </a:spcBef>
              <a:spcAft>
                <a:spcPts val="0"/>
              </a:spcAft>
              <a:buClr>
                <a:srgbClr val="FFFF00"/>
              </a:buClr>
              <a:buSzPts val="2400"/>
              <a:buFont typeface="Arial"/>
              <a:buChar char="•"/>
            </a:pPr>
            <a:r>
              <a:rPr lang="en-US" sz="2000" b="1" dirty="0">
                <a:solidFill>
                  <a:schemeClr val="bg1"/>
                </a:solidFill>
                <a:highlight>
                  <a:srgbClr val="000080"/>
                </a:highlight>
                <a:latin typeface="Lato"/>
                <a:ea typeface="Lato"/>
                <a:cs typeface="Lato"/>
                <a:sym typeface="Lato"/>
              </a:rPr>
              <a:t>Non-Restrictive, Broad-Scope, Inclusive </a:t>
            </a:r>
            <a:endParaRPr sz="2000"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All Worthy Causes  Considered</a:t>
            </a:r>
            <a:endParaRPr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All Like-Minded Organizations Welcome</a:t>
            </a:r>
            <a:endParaRPr dirty="0">
              <a:solidFill>
                <a:schemeClr val="bg1"/>
              </a:solidFill>
              <a:highlight>
                <a:srgbClr val="000080"/>
              </a:highlight>
            </a:endParaRPr>
          </a:p>
          <a:p>
            <a:pPr marL="342900" lvl="0" indent="-342900" algn="l" rtl="0">
              <a:spcBef>
                <a:spcPts val="600"/>
              </a:spcBef>
              <a:spcAft>
                <a:spcPts val="0"/>
              </a:spcAft>
              <a:buClr>
                <a:srgbClr val="FFFF00"/>
              </a:buClr>
              <a:buSzPts val="2400"/>
              <a:buFont typeface="Arial"/>
              <a:buChar char="•"/>
            </a:pPr>
            <a:r>
              <a:rPr lang="en-US" sz="2000" b="1" dirty="0">
                <a:solidFill>
                  <a:schemeClr val="bg1"/>
                </a:solidFill>
                <a:highlight>
                  <a:srgbClr val="000080"/>
                </a:highlight>
                <a:latin typeface="Lato"/>
                <a:ea typeface="Lato"/>
                <a:cs typeface="Lato"/>
                <a:sym typeface="Lato"/>
              </a:rPr>
              <a:t>Leveraging Resources for Optimized Impact</a:t>
            </a:r>
            <a:endParaRPr sz="2000"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Multiplying Dollars Invested</a:t>
            </a:r>
            <a:endParaRPr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Screening and Matching Beneficiaries to Donors</a:t>
            </a:r>
            <a:endParaRPr dirty="0">
              <a:solidFill>
                <a:schemeClr val="bg1"/>
              </a:solidFill>
              <a:highlight>
                <a:srgbClr val="000080"/>
              </a:highlight>
            </a:endParaRPr>
          </a:p>
          <a:p>
            <a:pPr marL="342900" lvl="0" indent="-342900" algn="l" rtl="0">
              <a:spcBef>
                <a:spcPts val="600"/>
              </a:spcBef>
              <a:spcAft>
                <a:spcPts val="0"/>
              </a:spcAft>
              <a:buClr>
                <a:srgbClr val="FFFF00"/>
              </a:buClr>
              <a:buSzPts val="2400"/>
              <a:buFont typeface="Arial"/>
              <a:buChar char="•"/>
            </a:pPr>
            <a:r>
              <a:rPr lang="en-US" sz="2000" b="1" dirty="0">
                <a:solidFill>
                  <a:schemeClr val="bg1"/>
                </a:solidFill>
                <a:highlight>
                  <a:srgbClr val="000080"/>
                </a:highlight>
                <a:latin typeface="Lato"/>
                <a:ea typeface="Lato"/>
                <a:cs typeface="Lato"/>
                <a:sym typeface="Lato"/>
              </a:rPr>
              <a:t>Reporting</a:t>
            </a:r>
            <a:endParaRPr sz="2000" dirty="0">
              <a:solidFill>
                <a:schemeClr val="bg1"/>
              </a:solidFill>
              <a:highlight>
                <a:srgbClr val="000080"/>
              </a:highlight>
            </a:endParaRPr>
          </a:p>
          <a:p>
            <a:pPr marL="800100" lvl="1" indent="-342900" algn="l" rtl="0">
              <a:spcBef>
                <a:spcPts val="600"/>
              </a:spcBef>
              <a:spcAft>
                <a:spcPts val="0"/>
              </a:spcAft>
              <a:buClr>
                <a:srgbClr val="FFFF00"/>
              </a:buClr>
              <a:buSzPts val="2000"/>
              <a:buFont typeface="Arial"/>
              <a:buChar char="•"/>
            </a:pPr>
            <a:r>
              <a:rPr lang="en-US" b="1" dirty="0">
                <a:solidFill>
                  <a:schemeClr val="bg1"/>
                </a:solidFill>
                <a:highlight>
                  <a:srgbClr val="000080"/>
                </a:highlight>
                <a:latin typeface="Lato"/>
                <a:ea typeface="Lato"/>
                <a:cs typeface="Lato"/>
                <a:sym typeface="Lato"/>
              </a:rPr>
              <a:t>Visual, Transparent Tracking of Donations</a:t>
            </a:r>
            <a:endParaRPr b="1" dirty="0">
              <a:solidFill>
                <a:schemeClr val="bg1"/>
              </a:solidFill>
              <a:highlight>
                <a:srgbClr val="000080"/>
              </a:highlight>
              <a:latin typeface="Lato"/>
              <a:ea typeface="Lato"/>
              <a:cs typeface="Lato"/>
              <a:sym typeface="Lato"/>
            </a:endParaRPr>
          </a:p>
          <a:p>
            <a:pPr marL="800100" lvl="1" indent="-342900" algn="l" rtl="0">
              <a:spcBef>
                <a:spcPts val="600"/>
              </a:spcBef>
              <a:spcAft>
                <a:spcPts val="0"/>
              </a:spcAft>
              <a:buClr>
                <a:srgbClr val="FFFF00"/>
              </a:buClr>
              <a:buSzPts val="2000"/>
              <a:buFont typeface="Lato"/>
              <a:buChar char="•"/>
            </a:pPr>
            <a:r>
              <a:rPr lang="en-US" b="1" dirty="0">
                <a:solidFill>
                  <a:schemeClr val="bg1"/>
                </a:solidFill>
                <a:highlight>
                  <a:srgbClr val="000080"/>
                </a:highlight>
                <a:latin typeface="Lato"/>
                <a:ea typeface="Lato"/>
                <a:cs typeface="Lato"/>
                <a:sym typeface="Lato"/>
              </a:rPr>
              <a:t>Beneficiaries post photos and results online</a:t>
            </a:r>
            <a:endParaRPr b="1" dirty="0">
              <a:solidFill>
                <a:schemeClr val="bg1"/>
              </a:solidFill>
              <a:highlight>
                <a:srgbClr val="000080"/>
              </a:highlight>
              <a:latin typeface="Lato"/>
              <a:ea typeface="Lato"/>
              <a:cs typeface="Lato"/>
              <a:sym typeface="Lato"/>
            </a:endParaRPr>
          </a:p>
          <a:p>
            <a:pPr marL="0" lvl="0" indent="0" algn="l" rtl="0">
              <a:lnSpc>
                <a:spcPct val="90000"/>
              </a:lnSpc>
              <a:spcBef>
                <a:spcPts val="1000"/>
              </a:spcBef>
              <a:spcAft>
                <a:spcPts val="0"/>
              </a:spcAft>
              <a:buClr>
                <a:schemeClr val="lt1"/>
              </a:buClr>
              <a:buSzPts val="3200"/>
              <a:buNone/>
            </a:pPr>
            <a:endParaRPr sz="3200" b="1"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b="1" dirty="0">
              <a:latin typeface="Lato"/>
              <a:ea typeface="Lato"/>
              <a:cs typeface="Lato"/>
              <a:sym typeface="Lato"/>
            </a:endParaRPr>
          </a:p>
        </p:txBody>
      </p:sp>
      <p:sp>
        <p:nvSpPr>
          <p:cNvPr id="113" name="Google Shape;113;p16"/>
          <p:cNvSpPr txBox="1"/>
          <p:nvPr/>
        </p:nvSpPr>
        <p:spPr>
          <a:xfrm>
            <a:off x="840259" y="1166975"/>
            <a:ext cx="10589741" cy="1286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2"/>
              </a:buClr>
              <a:buSzPts val="2800"/>
              <a:buFont typeface="Arial"/>
              <a:buNone/>
            </a:pPr>
            <a:r>
              <a:rPr lang="en-US" sz="2800" b="1" dirty="0">
                <a:solidFill>
                  <a:schemeClr val="accent4">
                    <a:lumMod val="60000"/>
                    <a:lumOff val="40000"/>
                  </a:schemeClr>
                </a:solidFill>
                <a:latin typeface="Lato"/>
                <a:ea typeface="Lato"/>
                <a:cs typeface="Lato"/>
                <a:sym typeface="Lato"/>
              </a:rPr>
              <a:t>UNITY IS STRENGTH</a:t>
            </a:r>
            <a:endParaRPr sz="2800" b="1" dirty="0">
              <a:solidFill>
                <a:schemeClr val="accent4">
                  <a:lumMod val="60000"/>
                  <a:lumOff val="40000"/>
                </a:schemeClr>
              </a:solidFill>
              <a:latin typeface="Lato"/>
              <a:ea typeface="Lato"/>
              <a:cs typeface="Lato"/>
              <a:sym typeface="Lato"/>
            </a:endParaRPr>
          </a:p>
          <a:p>
            <a:pPr marL="0" marR="0" lvl="0" indent="0" algn="ctr" rtl="0">
              <a:lnSpc>
                <a:spcPct val="90000"/>
              </a:lnSpc>
              <a:spcBef>
                <a:spcPts val="0"/>
              </a:spcBef>
              <a:spcAft>
                <a:spcPts val="0"/>
              </a:spcAft>
              <a:buClr>
                <a:schemeClr val="accent2"/>
              </a:buClr>
              <a:buSzPts val="2800"/>
              <a:buFont typeface="Arial"/>
              <a:buNone/>
            </a:pPr>
            <a:r>
              <a:rPr lang="en-US" sz="2400" dirty="0">
                <a:solidFill>
                  <a:schemeClr val="accent2"/>
                </a:solidFill>
                <a:latin typeface="Lato"/>
                <a:ea typeface="Lato"/>
                <a:cs typeface="Lato"/>
                <a:sym typeface="Lato"/>
              </a:rPr>
              <a:t>Uniting Like-Minded Charities with  </a:t>
            </a:r>
          </a:p>
          <a:p>
            <a:pPr marL="0" marR="0" lvl="0" indent="0" algn="ctr" rtl="0">
              <a:lnSpc>
                <a:spcPct val="90000"/>
              </a:lnSpc>
              <a:spcBef>
                <a:spcPts val="0"/>
              </a:spcBef>
              <a:spcAft>
                <a:spcPts val="0"/>
              </a:spcAft>
              <a:buClr>
                <a:schemeClr val="accent2"/>
              </a:buClr>
              <a:buSzPts val="2800"/>
              <a:buFont typeface="Arial"/>
              <a:buNone/>
            </a:pPr>
            <a:r>
              <a:rPr lang="en-US" sz="2400" dirty="0">
                <a:solidFill>
                  <a:schemeClr val="accent2"/>
                </a:solidFill>
                <a:latin typeface="Lato"/>
                <a:ea typeface="Lato"/>
                <a:cs typeface="Lato"/>
                <a:sym typeface="Lato"/>
              </a:rPr>
              <a:t>Foundations, Corporations, Governments &amp; Individuals to change the world</a:t>
            </a:r>
            <a:endParaRPr sz="2400" dirty="0"/>
          </a:p>
          <a:p>
            <a:pPr marL="0" marR="0" lvl="0" indent="0" algn="ctr" rtl="0">
              <a:lnSpc>
                <a:spcPct val="90000"/>
              </a:lnSpc>
              <a:spcBef>
                <a:spcPts val="1000"/>
              </a:spcBef>
              <a:spcAft>
                <a:spcPts val="0"/>
              </a:spcAft>
              <a:buClr>
                <a:schemeClr val="lt1"/>
              </a:buClr>
              <a:buSzPts val="500"/>
              <a:buFont typeface="Arial"/>
              <a:buNone/>
            </a:pPr>
            <a:endParaRPr sz="2400" dirty="0">
              <a:solidFill>
                <a:schemeClr val="accent2"/>
              </a:solidFill>
              <a:latin typeface="Lato"/>
              <a:ea typeface="Lato"/>
              <a:cs typeface="Lato"/>
              <a:sym typeface="Lato"/>
            </a:endParaRPr>
          </a:p>
          <a:p>
            <a:pPr marL="0" marR="0" lvl="0" indent="0" algn="ctr" rtl="0">
              <a:lnSpc>
                <a:spcPct val="90000"/>
              </a:lnSpc>
              <a:spcBef>
                <a:spcPts val="1000"/>
              </a:spcBef>
              <a:spcAft>
                <a:spcPts val="0"/>
              </a:spcAft>
              <a:buClr>
                <a:schemeClr val="lt1"/>
              </a:buClr>
              <a:buSzPts val="1600"/>
              <a:buFont typeface="Arial"/>
              <a:buNone/>
            </a:pPr>
            <a:endParaRPr sz="1600" dirty="0">
              <a:solidFill>
                <a:schemeClr val="accent2"/>
              </a:solidFill>
              <a:latin typeface="Lato"/>
              <a:ea typeface="Lato"/>
              <a:cs typeface="Lato"/>
              <a:sym typeface="Lato"/>
            </a:endParaRPr>
          </a:p>
        </p:txBody>
      </p:sp>
      <p:pic>
        <p:nvPicPr>
          <p:cNvPr id="114" name="Google Shape;114;p16"/>
          <p:cNvPicPr preferRelativeResize="0"/>
          <p:nvPr/>
        </p:nvPicPr>
        <p:blipFill rotWithShape="1">
          <a:blip r:embed="rId3">
            <a:alphaModFix/>
          </a:blip>
          <a:srcRect/>
          <a:stretch/>
        </p:blipFill>
        <p:spPr>
          <a:xfrm>
            <a:off x="8114425" y="4404398"/>
            <a:ext cx="4077575" cy="2839574"/>
          </a:xfrm>
          <a:prstGeom prst="rect">
            <a:avLst/>
          </a:prstGeom>
          <a:noFill/>
          <a:ln>
            <a:noFill/>
          </a:ln>
        </p:spPr>
      </p:pic>
      <p:sp>
        <p:nvSpPr>
          <p:cNvPr id="115" name="Google Shape;115;p16"/>
          <p:cNvSpPr/>
          <p:nvPr/>
        </p:nvSpPr>
        <p:spPr>
          <a:xfrm>
            <a:off x="7852800" y="3029579"/>
            <a:ext cx="4339200" cy="11789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“UNITY IS STRENGTH...when there is teamwork and collaboration, wonderful things can be achieved.” </a:t>
            </a: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endParaRPr sz="800"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4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Mattie Stepanek</a:t>
            </a:r>
            <a:endParaRPr sz="1400" b="1" dirty="0">
              <a:solidFill>
                <a:schemeClr val="accent2"/>
              </a:solidFill>
              <a:latin typeface="Rosarivo"/>
              <a:ea typeface="Rosarivo"/>
              <a:cs typeface="Rosarivo"/>
              <a:sym typeface="Rosari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xEl>
                                              <p:pRg st="1" end="1"/>
                                            </p:txEl>
                                          </p:spTgt>
                                        </p:tgtEl>
                                        <p:attrNameLst>
                                          <p:attrName>style.visibility</p:attrName>
                                        </p:attrNameLst>
                                      </p:cBhvr>
                                      <p:to>
                                        <p:strVal val="visible"/>
                                      </p:to>
                                    </p:set>
                                    <p:animEffect transition="in" filter="fade">
                                      <p:cBhvr>
                                        <p:cTn id="12" dur="500"/>
                                        <p:tgtEl>
                                          <p:spTgt spid="1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xEl>
                                              <p:pRg st="2" end="2"/>
                                            </p:txEl>
                                          </p:spTgt>
                                        </p:tgtEl>
                                        <p:attrNameLst>
                                          <p:attrName>style.visibility</p:attrName>
                                        </p:attrNameLst>
                                      </p:cBhvr>
                                      <p:to>
                                        <p:strVal val="visible"/>
                                      </p:to>
                                    </p:set>
                                    <p:animEffect transition="in" filter="fade">
                                      <p:cBhvr>
                                        <p:cTn id="17" dur="500"/>
                                        <p:tgtEl>
                                          <p:spTgt spid="1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
                                            <p:txEl>
                                              <p:pRg st="3" end="3"/>
                                            </p:txEl>
                                          </p:spTgt>
                                        </p:tgtEl>
                                        <p:attrNameLst>
                                          <p:attrName>style.visibility</p:attrName>
                                        </p:attrNameLst>
                                      </p:cBhvr>
                                      <p:to>
                                        <p:strVal val="visible"/>
                                      </p:to>
                                    </p:set>
                                    <p:animEffect transition="in" filter="fade">
                                      <p:cBhvr>
                                        <p:cTn id="22" dur="500"/>
                                        <p:tgtEl>
                                          <p:spTgt spid="1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xEl>
                                              <p:pRg st="4" end="4"/>
                                            </p:txEl>
                                          </p:spTgt>
                                        </p:tgtEl>
                                        <p:attrNameLst>
                                          <p:attrName>style.visibility</p:attrName>
                                        </p:attrNameLst>
                                      </p:cBhvr>
                                      <p:to>
                                        <p:strVal val="visible"/>
                                      </p:to>
                                    </p:set>
                                    <p:animEffect transition="in" filter="fade">
                                      <p:cBhvr>
                                        <p:cTn id="27" dur="500"/>
                                        <p:tgtEl>
                                          <p:spTgt spid="1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
                                            <p:txEl>
                                              <p:pRg st="5" end="5"/>
                                            </p:txEl>
                                          </p:spTgt>
                                        </p:tgtEl>
                                        <p:attrNameLst>
                                          <p:attrName>style.visibility</p:attrName>
                                        </p:attrNameLst>
                                      </p:cBhvr>
                                      <p:to>
                                        <p:strVal val="visible"/>
                                      </p:to>
                                    </p:set>
                                    <p:animEffect transition="in" filter="fade">
                                      <p:cBhvr>
                                        <p:cTn id="32" dur="500"/>
                                        <p:tgtEl>
                                          <p:spTgt spid="1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2">
                                            <p:txEl>
                                              <p:pRg st="6" end="6"/>
                                            </p:txEl>
                                          </p:spTgt>
                                        </p:tgtEl>
                                        <p:attrNameLst>
                                          <p:attrName>style.visibility</p:attrName>
                                        </p:attrNameLst>
                                      </p:cBhvr>
                                      <p:to>
                                        <p:strVal val="visible"/>
                                      </p:to>
                                    </p:set>
                                    <p:animEffect transition="in" filter="fade">
                                      <p:cBhvr>
                                        <p:cTn id="37" dur="500"/>
                                        <p:tgtEl>
                                          <p:spTgt spid="1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2">
                                            <p:txEl>
                                              <p:pRg st="7" end="7"/>
                                            </p:txEl>
                                          </p:spTgt>
                                        </p:tgtEl>
                                        <p:attrNameLst>
                                          <p:attrName>style.visibility</p:attrName>
                                        </p:attrNameLst>
                                      </p:cBhvr>
                                      <p:to>
                                        <p:strVal val="visible"/>
                                      </p:to>
                                    </p:set>
                                    <p:animEffect transition="in" filter="fade">
                                      <p:cBhvr>
                                        <p:cTn id="42" dur="500"/>
                                        <p:tgtEl>
                                          <p:spTgt spid="1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2">
                                            <p:txEl>
                                              <p:pRg st="8" end="8"/>
                                            </p:txEl>
                                          </p:spTgt>
                                        </p:tgtEl>
                                        <p:attrNameLst>
                                          <p:attrName>style.visibility</p:attrName>
                                        </p:attrNameLst>
                                      </p:cBhvr>
                                      <p:to>
                                        <p:strVal val="visible"/>
                                      </p:to>
                                    </p:set>
                                    <p:animEffect transition="in" filter="fade">
                                      <p:cBhvr>
                                        <p:cTn id="47" dur="500"/>
                                        <p:tgtEl>
                                          <p:spTgt spid="1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2">
                                            <p:txEl>
                                              <p:pRg st="9" end="9"/>
                                            </p:txEl>
                                          </p:spTgt>
                                        </p:tgtEl>
                                        <p:attrNameLst>
                                          <p:attrName>style.visibility</p:attrName>
                                        </p:attrNameLst>
                                      </p:cBhvr>
                                      <p:to>
                                        <p:strVal val="visible"/>
                                      </p:to>
                                    </p:set>
                                    <p:animEffect transition="in" filter="fade">
                                      <p:cBhvr>
                                        <p:cTn id="52" dur="500"/>
                                        <p:tgtEl>
                                          <p:spTgt spid="1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ctrTitle"/>
          </p:nvPr>
        </p:nvSpPr>
        <p:spPr>
          <a:xfrm>
            <a:off x="543697" y="262390"/>
            <a:ext cx="10008972" cy="1853282"/>
          </a:xfrm>
          <a:prstGeom prst="rect">
            <a:avLst/>
          </a:prstGeom>
          <a:noFill/>
          <a:ln>
            <a:noFill/>
          </a:ln>
        </p:spPr>
        <p:txBody>
          <a:bodyPr spcFirstLastPara="1" wrap="square" lIns="91425" tIns="45700" rIns="91425" bIns="45700" anchor="b" anchorCtr="0">
            <a:noAutofit/>
          </a:bodyPr>
          <a:lstStyle/>
          <a:p>
            <a:pPr lvl="0" algn="l">
              <a:buSzPts val="5400"/>
            </a:pPr>
            <a:br>
              <a:rPr lang="en-US" sz="5400" dirty="0">
                <a:latin typeface="Rosarivo"/>
                <a:ea typeface="Rosarivo"/>
                <a:cs typeface="Rosarivo"/>
                <a:sym typeface="Rosarivo"/>
              </a:rPr>
            </a:br>
            <a:r>
              <a:rPr lang="en-US" sz="5400" dirty="0">
                <a:latin typeface="Rosarivo"/>
                <a:ea typeface="Rosarivo"/>
                <a:cs typeface="Rosarivo"/>
                <a:sym typeface="Rosarivo"/>
              </a:rPr>
              <a:t>COO or Co Directors: Adventure &amp; Mission </a:t>
            </a:r>
            <a:endParaRPr sz="3200" dirty="0"/>
          </a:p>
        </p:txBody>
      </p:sp>
      <p:sp>
        <p:nvSpPr>
          <p:cNvPr id="292" name="Google Shape;292;p35"/>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35"/>
          <p:cNvSpPr txBox="1"/>
          <p:nvPr/>
        </p:nvSpPr>
        <p:spPr>
          <a:xfrm>
            <a:off x="543697" y="2115672"/>
            <a:ext cx="11096368" cy="4742328"/>
          </a:xfrm>
          <a:prstGeom prst="rect">
            <a:avLst/>
          </a:prstGeom>
          <a:solidFill>
            <a:schemeClr val="dk1">
              <a:alpha val="46666"/>
            </a:schemeClr>
          </a:solidFill>
          <a:ln>
            <a:noFill/>
          </a:ln>
        </p:spPr>
        <p:txBody>
          <a:bodyPr spcFirstLastPara="1" wrap="square" lIns="91425" tIns="45700" rIns="91425" bIns="45700" numCol="3" spcCol="274320" anchor="t" anchorCtr="0">
            <a:noAutofit/>
          </a:bodyPr>
          <a:lstStyle/>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JOB DESCRIPTION HIGHLIGHTS:</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Critical Skills Sets and Personality Attributes include: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Passion for Mission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Exemplary Leadership &amp; Maturity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Problem solving and negotiating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Creativity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Quick thinking &amp; calm focus amid storms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Deep Faith in a Bright Future in spite of global challenges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A humanitarian heart that recognizes all Nationalities and Backgrounds as healthy diversity and awesome creations made possible by a loving higher power</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Patience offset with tenacity</a:t>
            </a:r>
          </a:p>
          <a:p>
            <a:pPr marL="342900" lvl="0" indent="-342900">
              <a:lnSpc>
                <a:spcPct val="90000"/>
              </a:lnSpc>
              <a:spcBef>
                <a:spcPts val="800"/>
              </a:spcBef>
              <a:buClr>
                <a:srgbClr val="FFFF00"/>
              </a:buClr>
              <a:buSzPts val="1400"/>
              <a:buFont typeface="Arial"/>
              <a:buChar char="•"/>
            </a:pPr>
            <a:endParaRPr lang="en-US" b="1" dirty="0">
              <a:solidFill>
                <a:srgbClr val="FFFF00"/>
              </a:solidFill>
              <a:latin typeface="Lato"/>
              <a:ea typeface="Lato"/>
              <a:cs typeface="Lato"/>
              <a:sym typeface="Lato"/>
            </a:endParaRPr>
          </a:p>
          <a:p>
            <a:pPr lvl="0">
              <a:lnSpc>
                <a:spcPct val="90000"/>
              </a:lnSpc>
              <a:spcBef>
                <a:spcPts val="800"/>
              </a:spcBef>
              <a:buClr>
                <a:srgbClr val="FFFF00"/>
              </a:buClr>
              <a:buSzPts val="1400"/>
            </a:pPr>
            <a:endParaRPr lang="en-US" b="1" dirty="0">
              <a:solidFill>
                <a:srgbClr val="FFFF00"/>
              </a:solidFill>
              <a:latin typeface="Lato"/>
              <a:ea typeface="Lato"/>
              <a:cs typeface="Lato"/>
              <a:sym typeface="Lato"/>
            </a:endParaRP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Unshakable positivity amid tough realities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Excellent mentoring and delegating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Solid Multi-tasking and organizational skills </a:t>
            </a:r>
            <a:endParaRPr lang="en-US" b="1" dirty="0">
              <a:solidFill>
                <a:schemeClr val="accent2"/>
              </a:solidFill>
              <a:latin typeface="Lato"/>
              <a:ea typeface="Lato"/>
              <a:cs typeface="Lato"/>
              <a:sym typeface="Lato"/>
            </a:endParaRP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Executive  whose life and accomplishments  reflect a servant-leader model</a:t>
            </a:r>
            <a:endParaRPr lang="en-US" sz="1400"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 Not afraid to get </a:t>
            </a:r>
            <a:r>
              <a:rPr lang="en-US" b="1" dirty="0">
                <a:solidFill>
                  <a:srgbClr val="FFFF00"/>
                </a:solidFill>
                <a:latin typeface="Lato"/>
                <a:ea typeface="Lato"/>
                <a:cs typeface="Lato"/>
                <a:sym typeface="Lato"/>
              </a:rPr>
              <a:t>i</a:t>
            </a:r>
            <a:r>
              <a:rPr lang="en-US" sz="1400" b="1" dirty="0">
                <a:solidFill>
                  <a:srgbClr val="FFFF00"/>
                </a:solidFill>
                <a:latin typeface="Lato"/>
                <a:ea typeface="Lato"/>
                <a:cs typeface="Lato"/>
                <a:sym typeface="Lato"/>
              </a:rPr>
              <a:t>n the “trenches” and do whatever it takes to succeed</a:t>
            </a: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sym typeface="Lato"/>
              </a:rPr>
              <a:t>Humility: Willing to set her / his ego aside – self-absorbed candidates not an option</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sym typeface="Lato"/>
              </a:rPr>
              <a:t>Leadership Experience:</a:t>
            </a:r>
            <a:endParaRPr dirty="0"/>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 10+ years of international </a:t>
            </a:r>
            <a:r>
              <a:rPr lang="en-US" b="1" dirty="0">
                <a:solidFill>
                  <a:srgbClr val="FFFF00"/>
                </a:solidFill>
                <a:latin typeface="Lato"/>
                <a:ea typeface="Lato"/>
                <a:cs typeface="Lato"/>
                <a:sym typeface="Lato"/>
              </a:rPr>
              <a:t>e</a:t>
            </a:r>
            <a:r>
              <a:rPr lang="en-US" sz="1400" b="1" dirty="0">
                <a:solidFill>
                  <a:srgbClr val="FFFF00"/>
                </a:solidFill>
                <a:latin typeface="Lato"/>
                <a:ea typeface="Lato"/>
                <a:cs typeface="Lato"/>
                <a:sym typeface="Lato"/>
              </a:rPr>
              <a:t>xperience </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ea typeface="Lato"/>
                <a:cs typeface="Lato"/>
                <a:sym typeface="Lato"/>
              </a:rPr>
              <a:t>10+ years of business or Military leadership experience</a:t>
            </a:r>
          </a:p>
          <a:p>
            <a:pPr marL="342900" marR="0" lvl="0" indent="-342900" algn="l" rtl="0">
              <a:lnSpc>
                <a:spcPct val="90000"/>
              </a:lnSpc>
              <a:spcBef>
                <a:spcPts val="800"/>
              </a:spcBef>
              <a:spcAft>
                <a:spcPts val="0"/>
              </a:spcAft>
              <a:buClr>
                <a:srgbClr val="FFFF00"/>
              </a:buClr>
              <a:buSzPts val="1400"/>
              <a:buFont typeface="Arial"/>
              <a:buChar char="•"/>
            </a:pPr>
            <a:endParaRPr lang="en-US" b="1" dirty="0">
              <a:solidFill>
                <a:schemeClr val="accent2"/>
              </a:solidFill>
              <a:latin typeface="Lato"/>
              <a:sym typeface="Lato"/>
            </a:endParaRPr>
          </a:p>
          <a:p>
            <a:pPr lvl="0">
              <a:lnSpc>
                <a:spcPct val="90000"/>
              </a:lnSpc>
              <a:spcBef>
                <a:spcPts val="800"/>
              </a:spcBef>
              <a:buClr>
                <a:schemeClr val="accent2"/>
              </a:buClr>
              <a:buSzPts val="1400"/>
            </a:pPr>
            <a:endParaRPr lang="en-US" b="1" dirty="0">
              <a:solidFill>
                <a:schemeClr val="accent2"/>
              </a:solidFill>
              <a:latin typeface="Lato"/>
              <a:sym typeface="Lato"/>
            </a:endParaRPr>
          </a:p>
          <a:p>
            <a:pPr lvl="0">
              <a:lnSpc>
                <a:spcPct val="90000"/>
              </a:lnSpc>
              <a:spcBef>
                <a:spcPts val="800"/>
              </a:spcBef>
              <a:buClr>
                <a:schemeClr val="accent2"/>
              </a:buClr>
              <a:buSzPts val="1400"/>
            </a:pPr>
            <a:r>
              <a:rPr lang="en-US" b="1" dirty="0">
                <a:solidFill>
                  <a:schemeClr val="accent2"/>
                </a:solidFill>
                <a:latin typeface="Lato"/>
                <a:sym typeface="Lato"/>
              </a:rPr>
              <a:t>Educational Background</a:t>
            </a:r>
            <a:endParaRPr lang="en-US" dirty="0"/>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Appropriate Masters Degree coursework or equivalent life experience</a:t>
            </a:r>
          </a:p>
          <a:p>
            <a:pPr>
              <a:lnSpc>
                <a:spcPct val="90000"/>
              </a:lnSpc>
              <a:spcBef>
                <a:spcPts val="800"/>
              </a:spcBef>
              <a:buClr>
                <a:srgbClr val="FFFF00"/>
              </a:buClr>
              <a:buSzPts val="1400"/>
            </a:pPr>
            <a:r>
              <a:rPr lang="en-US" b="1" dirty="0">
                <a:solidFill>
                  <a:schemeClr val="accent2"/>
                </a:solidFill>
                <a:latin typeface="Lato"/>
                <a:sym typeface="Lato"/>
              </a:rPr>
              <a:t>Hiring Process &amp; Compensation Information</a:t>
            </a:r>
            <a:r>
              <a:rPr lang="en-US" b="1" dirty="0">
                <a:solidFill>
                  <a:srgbClr val="FFFF00"/>
                </a:solidFill>
                <a:latin typeface="Lato"/>
                <a:sym typeface="Lato"/>
              </a:rPr>
              <a:t>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Applications close  July 10</a:t>
            </a:r>
            <a:endParaRPr lang="en-US" b="1" i="1" dirty="0">
              <a:solidFill>
                <a:srgbClr val="FFFF00"/>
              </a:solidFill>
              <a:latin typeface="Lato"/>
              <a:sym typeface="Lato"/>
            </a:endParaRP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Selection and hiring complete July 15, 2022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Position begins Sept 1, 2022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Salary &amp; incentives negotiable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Joy in the Journey of Service is also paramount, as is a solid work ethic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Money should not and cannot be the primary motivator.</a:t>
            </a:r>
          </a:p>
          <a:p>
            <a:pPr marL="342900" marR="0" lvl="0" indent="-254000" algn="l" rtl="0">
              <a:lnSpc>
                <a:spcPct val="90000"/>
              </a:lnSpc>
              <a:spcBef>
                <a:spcPts val="1000"/>
              </a:spcBef>
              <a:spcAft>
                <a:spcPts val="0"/>
              </a:spcAft>
              <a:buClr>
                <a:schemeClr val="lt1"/>
              </a:buClr>
              <a:buSzPts val="1400"/>
              <a:buFont typeface="Arial"/>
              <a:buNone/>
            </a:pPr>
            <a:endParaRPr sz="1400" b="1" dirty="0">
              <a:solidFill>
                <a:srgbClr val="FFFF00"/>
              </a:solidFill>
              <a:latin typeface="Lato"/>
              <a:ea typeface="Lato"/>
              <a:cs typeface="Lato"/>
              <a:sym typeface="Lato"/>
            </a:endParaRPr>
          </a:p>
        </p:txBody>
      </p:sp>
    </p:spTree>
    <p:extLst>
      <p:ext uri="{BB962C8B-B14F-4D97-AF65-F5344CB8AC3E}">
        <p14:creationId xmlns:p14="http://schemas.microsoft.com/office/powerpoint/2010/main" val="3057159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ctrTitle"/>
          </p:nvPr>
        </p:nvSpPr>
        <p:spPr>
          <a:xfrm>
            <a:off x="290287" y="267730"/>
            <a:ext cx="11512086" cy="980777"/>
          </a:xfrm>
          <a:prstGeom prst="rect">
            <a:avLst/>
          </a:prstGeom>
          <a:noFill/>
          <a:ln>
            <a:noFill/>
          </a:ln>
        </p:spPr>
        <p:txBody>
          <a:bodyPr spcFirstLastPara="1" wrap="square" lIns="91425" tIns="45700" rIns="91425" bIns="45700" anchor="b" anchorCtr="0">
            <a:noAutofit/>
          </a:bodyPr>
          <a:lstStyle/>
          <a:p>
            <a:pPr lvl="0" algn="l">
              <a:buSzPts val="5400"/>
            </a:pPr>
            <a:br>
              <a:rPr lang="en-US" sz="5400" dirty="0">
                <a:latin typeface="Rosarivo"/>
                <a:ea typeface="Rosarivo"/>
                <a:cs typeface="Rosarivo"/>
                <a:sym typeface="Rosarivo"/>
              </a:rPr>
            </a:br>
            <a:r>
              <a:rPr lang="en-US" sz="5400" dirty="0">
                <a:latin typeface="Rosarivo"/>
                <a:ea typeface="Rosarivo"/>
                <a:cs typeface="Rosarivo"/>
                <a:sym typeface="Rosarivo"/>
              </a:rPr>
              <a:t> </a:t>
            </a:r>
            <a:br>
              <a:rPr lang="en-US" sz="5400" dirty="0">
                <a:latin typeface="Rosarivo"/>
                <a:ea typeface="Rosarivo"/>
                <a:cs typeface="Rosarivo"/>
                <a:sym typeface="Rosarivo"/>
              </a:rPr>
            </a:br>
            <a:r>
              <a:rPr lang="en-US" sz="5400" dirty="0">
                <a:latin typeface="Rosarivo"/>
                <a:ea typeface="Rosarivo"/>
                <a:cs typeface="Rosarivo"/>
                <a:sym typeface="Rosarivo"/>
              </a:rPr>
              <a:t>CMO (or Co-Marketing Directors</a:t>
            </a:r>
            <a:r>
              <a:rPr lang="en-US" sz="3200" dirty="0">
                <a:latin typeface="Rosarivo"/>
                <a:ea typeface="Rosarivo"/>
                <a:cs typeface="Rosarivo"/>
                <a:sym typeface="Rosarivo"/>
              </a:rPr>
              <a:t>)</a:t>
            </a:r>
            <a:endParaRPr sz="3200" dirty="0"/>
          </a:p>
        </p:txBody>
      </p:sp>
      <p:sp>
        <p:nvSpPr>
          <p:cNvPr id="292" name="Google Shape;292;p35"/>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35"/>
          <p:cNvSpPr txBox="1"/>
          <p:nvPr/>
        </p:nvSpPr>
        <p:spPr>
          <a:xfrm>
            <a:off x="457200" y="1421027"/>
            <a:ext cx="11512086" cy="5169243"/>
          </a:xfrm>
          <a:prstGeom prst="rect">
            <a:avLst/>
          </a:prstGeom>
          <a:solidFill>
            <a:schemeClr val="dk1">
              <a:alpha val="46666"/>
            </a:schemeClr>
          </a:solidFill>
          <a:ln>
            <a:noFill/>
          </a:ln>
        </p:spPr>
        <p:txBody>
          <a:bodyPr spcFirstLastPara="1" wrap="square" lIns="91425" tIns="45700" rIns="91425" bIns="45700" numCol="3" spcCol="274320" anchor="t" anchorCtr="0">
            <a:noAutofit/>
          </a:bodyPr>
          <a:lstStyle/>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JOB DESCRIPTION HIGHLIGHTS:</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Critical Skills Sets and Personality Attributes include: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Passion for Mission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Exemplary Leadership &amp; Maturity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Problem solving and negotiating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Creativity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Quick thinking &amp; calm focus amid storms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Deep Faith in a Bright Future in spite of global challenges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A humanitarian heart that recognizes all Nationalities and Backgrounds as healthy diversity and awesome creations made possible by a loving higher power</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Patience offset with tenacity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Unshakable positivity amid tough realities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Excellent mentoring and delegating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Solid Multi-tasking and organizational skills </a:t>
            </a:r>
            <a:endParaRPr lang="en-US" b="1" dirty="0">
              <a:solidFill>
                <a:schemeClr val="accent2"/>
              </a:solidFill>
              <a:latin typeface="Lato"/>
              <a:ea typeface="Lato"/>
              <a:cs typeface="Lato"/>
              <a:sym typeface="Lato"/>
            </a:endParaRP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Executive  whose life and accomplishments  reflect a servant-leader model</a:t>
            </a:r>
            <a:endParaRPr lang="en-US" dirty="0">
              <a:ea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Likely candidates include Nathan Osmond</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Not afraid to get </a:t>
            </a:r>
            <a:r>
              <a:rPr lang="en-US" b="1" dirty="0">
                <a:solidFill>
                  <a:srgbClr val="FFFF00"/>
                </a:solidFill>
                <a:latin typeface="Lato"/>
                <a:ea typeface="Lato"/>
                <a:cs typeface="Lato"/>
                <a:sym typeface="Lato"/>
              </a:rPr>
              <a:t>i</a:t>
            </a:r>
            <a:r>
              <a:rPr lang="en-US" sz="1400" b="1" dirty="0">
                <a:solidFill>
                  <a:srgbClr val="FFFF00"/>
                </a:solidFill>
                <a:latin typeface="Lato"/>
                <a:ea typeface="Lato"/>
                <a:cs typeface="Lato"/>
                <a:sym typeface="Lato"/>
              </a:rPr>
              <a:t>n the “trenches” and do whatever it takes to succeed</a:t>
            </a: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sym typeface="Lato"/>
              </a:rPr>
              <a:t>Humility: Willing to set her / his ego aside – self-absorbed candidates not an option</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sym typeface="Lato"/>
              </a:rPr>
              <a:t>Leadership Experience:</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ea typeface="Lato"/>
                <a:cs typeface="Lato"/>
                <a:sym typeface="Lato"/>
              </a:rPr>
              <a:t>10+ years of business or Military leadership experience</a:t>
            </a:r>
            <a:endParaRPr lang="en-US" b="1" dirty="0">
              <a:solidFill>
                <a:schemeClr val="accent2"/>
              </a:solidFill>
              <a:latin typeface="Lato"/>
              <a:sym typeface="Lato"/>
            </a:endParaRPr>
          </a:p>
          <a:p>
            <a:pPr lvl="0">
              <a:lnSpc>
                <a:spcPct val="90000"/>
              </a:lnSpc>
              <a:spcBef>
                <a:spcPts val="800"/>
              </a:spcBef>
              <a:buClr>
                <a:schemeClr val="accent2"/>
              </a:buClr>
              <a:buSzPts val="1400"/>
            </a:pPr>
            <a:r>
              <a:rPr lang="en-US" b="1" dirty="0">
                <a:solidFill>
                  <a:schemeClr val="accent2"/>
                </a:solidFill>
                <a:latin typeface="Lato"/>
                <a:sym typeface="Lato"/>
              </a:rPr>
              <a:t>Educational Background</a:t>
            </a:r>
            <a:endParaRPr lang="en-US" dirty="0"/>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Appropriate Masters Degree coursework or equivalent life experience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MPA or MBA preferred</a:t>
            </a:r>
          </a:p>
          <a:p>
            <a:pPr>
              <a:lnSpc>
                <a:spcPct val="90000"/>
              </a:lnSpc>
              <a:spcBef>
                <a:spcPts val="800"/>
              </a:spcBef>
              <a:buClr>
                <a:srgbClr val="FFFF00"/>
              </a:buClr>
              <a:buSzPts val="1400"/>
            </a:pPr>
            <a:r>
              <a:rPr lang="en-US" b="1" dirty="0">
                <a:solidFill>
                  <a:schemeClr val="accent2"/>
                </a:solidFill>
                <a:latin typeface="Lato"/>
                <a:sym typeface="Lato"/>
              </a:rPr>
              <a:t>Hiring Process &amp; Compensation Information</a:t>
            </a:r>
            <a:endParaRPr lang="en-US" dirty="0"/>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Online application will be live on the Narnia Foundation website as of October 1, 2020</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Applications close :  July 10</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Screening and Interviews July 15 Oct </a:t>
            </a:r>
            <a:r>
              <a:rPr lang="en-US" b="1" i="1" dirty="0">
                <a:solidFill>
                  <a:srgbClr val="FFFF00"/>
                </a:solidFill>
                <a:latin typeface="Lato"/>
                <a:sym typeface="Lato"/>
              </a:rPr>
              <a:t>15-18</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Selection and hiring complete July 15, 2022</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Position begins October 1, 2022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Salary &amp; </a:t>
            </a:r>
            <a:r>
              <a:rPr lang="en-US" b="1" dirty="0" err="1">
                <a:solidFill>
                  <a:srgbClr val="FFFF00"/>
                </a:solidFill>
                <a:latin typeface="Lato"/>
                <a:sym typeface="Lato"/>
              </a:rPr>
              <a:t>incenticvews</a:t>
            </a:r>
            <a:r>
              <a:rPr lang="en-US" b="1" dirty="0">
                <a:solidFill>
                  <a:srgbClr val="FFFF00"/>
                </a:solidFill>
                <a:latin typeface="Lato"/>
                <a:sym typeface="Lato"/>
              </a:rPr>
              <a:t> negotiable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Joy in the Journey of Service is also paramount, as is a solid work ethic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Money should not and cannot be the primary motivator.</a:t>
            </a:r>
          </a:p>
          <a:p>
            <a:pPr marL="342900" marR="0" lvl="0" indent="-254000" algn="l" rtl="0">
              <a:lnSpc>
                <a:spcPct val="90000"/>
              </a:lnSpc>
              <a:spcBef>
                <a:spcPts val="1000"/>
              </a:spcBef>
              <a:spcAft>
                <a:spcPts val="0"/>
              </a:spcAft>
              <a:buClr>
                <a:schemeClr val="lt1"/>
              </a:buClr>
              <a:buSzPts val="1400"/>
              <a:buFont typeface="Arial"/>
              <a:buNone/>
            </a:pPr>
            <a:endParaRPr sz="1400" b="1" dirty="0">
              <a:solidFill>
                <a:srgbClr val="FFFF00"/>
              </a:solidFill>
              <a:latin typeface="Lato"/>
              <a:ea typeface="Lato"/>
              <a:cs typeface="Lato"/>
              <a:sym typeface="Lato"/>
            </a:endParaRPr>
          </a:p>
        </p:txBody>
      </p:sp>
    </p:spTree>
    <p:extLst>
      <p:ext uri="{BB962C8B-B14F-4D97-AF65-F5344CB8AC3E}">
        <p14:creationId xmlns:p14="http://schemas.microsoft.com/office/powerpoint/2010/main" val="1209042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ctrTitle"/>
          </p:nvPr>
        </p:nvSpPr>
        <p:spPr>
          <a:xfrm>
            <a:off x="290284" y="866898"/>
            <a:ext cx="4318786" cy="3260259"/>
          </a:xfrm>
          <a:prstGeom prst="rect">
            <a:avLst/>
          </a:prstGeom>
          <a:noFill/>
          <a:ln>
            <a:noFill/>
          </a:ln>
        </p:spPr>
        <p:txBody>
          <a:bodyPr spcFirstLastPara="1" wrap="square" lIns="91425" tIns="45700" rIns="91425" bIns="45700" anchor="b" anchorCtr="0">
            <a:noAutofit/>
          </a:bodyPr>
          <a:lstStyle/>
          <a:p>
            <a:pPr lvl="0" algn="l">
              <a:buSzPts val="5400"/>
            </a:pPr>
            <a:br>
              <a:rPr lang="en-US" sz="5400" dirty="0">
                <a:latin typeface="Rosarivo"/>
                <a:ea typeface="Rosarivo"/>
                <a:cs typeface="Rosarivo"/>
                <a:sym typeface="Rosarivo"/>
              </a:rPr>
            </a:br>
            <a:br>
              <a:rPr lang="en-US" sz="5400" dirty="0">
                <a:latin typeface="Rosarivo"/>
                <a:ea typeface="Rosarivo"/>
                <a:cs typeface="Rosarivo"/>
                <a:sym typeface="Rosarivo"/>
              </a:rPr>
            </a:br>
            <a:r>
              <a:rPr lang="en-US" sz="5400" dirty="0">
                <a:latin typeface="Rosarivo"/>
                <a:ea typeface="Rosarivo"/>
                <a:cs typeface="Rosarivo"/>
                <a:sym typeface="Rosarivo"/>
              </a:rPr>
              <a:t>Director of Productions: </a:t>
            </a:r>
            <a:r>
              <a:rPr lang="en-US" sz="5400" dirty="0">
                <a:latin typeface="+mj-lt"/>
                <a:ea typeface="Rosarivo"/>
                <a:cs typeface="Rosarivo"/>
                <a:sym typeface="Rosarivo"/>
              </a:rPr>
              <a:t>John Crossman</a:t>
            </a:r>
            <a:br>
              <a:rPr lang="en-US" sz="5400" dirty="0">
                <a:latin typeface="Rosarivo"/>
                <a:ea typeface="Rosarivo"/>
                <a:cs typeface="Rosarivo"/>
                <a:sym typeface="Rosarivo"/>
              </a:rPr>
            </a:br>
            <a:endParaRPr sz="3200" dirty="0"/>
          </a:p>
        </p:txBody>
      </p:sp>
      <p:sp>
        <p:nvSpPr>
          <p:cNvPr id="292" name="Google Shape;292;p35"/>
          <p:cNvSpPr/>
          <p:nvPr/>
        </p:nvSpPr>
        <p:spPr>
          <a:xfrm>
            <a:off x="1107831" y="1248507"/>
            <a:ext cx="12192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35"/>
          <p:cNvSpPr txBox="1"/>
          <p:nvPr/>
        </p:nvSpPr>
        <p:spPr>
          <a:xfrm>
            <a:off x="4707924" y="412376"/>
            <a:ext cx="7193792" cy="6260272"/>
          </a:xfrm>
          <a:prstGeom prst="rect">
            <a:avLst/>
          </a:prstGeom>
          <a:solidFill>
            <a:schemeClr val="dk1">
              <a:alpha val="46666"/>
            </a:schemeClr>
          </a:solidFill>
          <a:ln>
            <a:noFill/>
          </a:ln>
        </p:spPr>
        <p:txBody>
          <a:bodyPr spcFirstLastPara="1" wrap="square" lIns="91425" tIns="45700" rIns="91425" bIns="45700" numCol="3" spcCol="274320" anchor="t" anchorCtr="0">
            <a:noAutofit/>
          </a:bodyPr>
          <a:lstStyle/>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JOB DESCRIPTION HIGHLIGHTS:</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Critical Skills Sets and Personality Attributes include:</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Passion for  Mission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Exemplary Leadership &amp; Maturity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Problem solving and negotiating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Creativity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Quick thinking &amp; calm focus amid storms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Deep Faith in a Bright Future in spite of global challenges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A humanitarian heart that recognizes all Nationalities and Backgrounds as healthy diversity and awesome creations made possible by a loving higher power</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Patience offset with tenacity</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Unshakable positivity amid tough realities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Excellent mentoring and delegating skills</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ea typeface="Lato"/>
                <a:cs typeface="Lato"/>
                <a:sym typeface="Lato"/>
              </a:rPr>
              <a:t>Solid Multi-tasking and organizational skills </a:t>
            </a:r>
            <a:endParaRPr lang="en-US" b="1" dirty="0">
              <a:solidFill>
                <a:schemeClr val="accent2"/>
              </a:solidFill>
              <a:latin typeface="Lato"/>
              <a:ea typeface="Lato"/>
              <a:cs typeface="Lato"/>
              <a:sym typeface="Lato"/>
            </a:endParaRP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ea typeface="Lato"/>
                <a:cs typeface="Lato"/>
                <a:sym typeface="Lato"/>
              </a:rPr>
              <a:t>Executive  whose life and accomplishments  reflect a servant-leader model</a:t>
            </a:r>
            <a:r>
              <a:rPr lang="en-US" sz="1400" b="1" dirty="0">
                <a:solidFill>
                  <a:srgbClr val="FFFF00"/>
                </a:solidFill>
                <a:latin typeface="Lato"/>
                <a:ea typeface="Lato"/>
                <a:cs typeface="Lato"/>
                <a:sym typeface="Lato"/>
              </a:rPr>
              <a:t> </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sz="1400" b="1" dirty="0">
                <a:solidFill>
                  <a:srgbClr val="FFFF00"/>
                </a:solidFill>
                <a:latin typeface="Lato"/>
                <a:ea typeface="Lato"/>
                <a:cs typeface="Lato"/>
                <a:sym typeface="Lato"/>
              </a:rPr>
              <a:t>Not afraid to get </a:t>
            </a:r>
            <a:r>
              <a:rPr lang="en-US" b="1" dirty="0">
                <a:solidFill>
                  <a:srgbClr val="FFFF00"/>
                </a:solidFill>
                <a:latin typeface="Lato"/>
                <a:ea typeface="Lato"/>
                <a:cs typeface="Lato"/>
                <a:sym typeface="Lato"/>
              </a:rPr>
              <a:t>i</a:t>
            </a:r>
            <a:r>
              <a:rPr lang="en-US" sz="1400" b="1" dirty="0">
                <a:solidFill>
                  <a:srgbClr val="FFFF00"/>
                </a:solidFill>
                <a:latin typeface="Lato"/>
                <a:ea typeface="Lato"/>
                <a:cs typeface="Lato"/>
                <a:sym typeface="Lato"/>
              </a:rPr>
              <a:t>n the “trenches” and do whatever it takes to succeed</a:t>
            </a: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sym typeface="Lato"/>
              </a:rPr>
              <a:t>Humility: Willing to set her / his ego aside – self-absorbed candidates not an option</a:t>
            </a:r>
          </a:p>
          <a:p>
            <a:pPr marL="0" marR="0" lvl="0" indent="0" algn="l" rtl="0">
              <a:lnSpc>
                <a:spcPct val="90000"/>
              </a:lnSpc>
              <a:spcBef>
                <a:spcPts val="800"/>
              </a:spcBef>
              <a:spcAft>
                <a:spcPts val="0"/>
              </a:spcAft>
              <a:buClr>
                <a:schemeClr val="accent2"/>
              </a:buClr>
              <a:buSzPts val="1400"/>
              <a:buFont typeface="Arial"/>
              <a:buNone/>
            </a:pPr>
            <a:r>
              <a:rPr lang="en-US" b="1" dirty="0">
                <a:solidFill>
                  <a:schemeClr val="accent2"/>
                </a:solidFill>
                <a:latin typeface="Lato"/>
                <a:sym typeface="Lato"/>
              </a:rPr>
              <a:t>Leadership Experience:</a:t>
            </a:r>
            <a:endParaRPr lang="en-US" b="1" dirty="0">
              <a:solidFill>
                <a:srgbClr val="FFFF00"/>
              </a:solidFill>
              <a:latin typeface="Lato"/>
              <a:ea typeface="Lato"/>
              <a:cs typeface="Lato"/>
              <a:sym typeface="Lato"/>
            </a:endParaRPr>
          </a:p>
          <a:p>
            <a:pPr marL="342900" marR="0" lvl="0" indent="-342900" algn="l" rtl="0">
              <a:lnSpc>
                <a:spcPct val="90000"/>
              </a:lnSpc>
              <a:spcBef>
                <a:spcPts val="800"/>
              </a:spcBef>
              <a:spcAft>
                <a:spcPts val="0"/>
              </a:spcAft>
              <a:buClr>
                <a:srgbClr val="FFFF00"/>
              </a:buClr>
              <a:buSzPts val="1400"/>
              <a:buFont typeface="Arial"/>
              <a:buChar char="•"/>
            </a:pPr>
            <a:r>
              <a:rPr lang="en-US" b="1" dirty="0">
                <a:solidFill>
                  <a:srgbClr val="FFFF00"/>
                </a:solidFill>
                <a:latin typeface="Lato"/>
                <a:ea typeface="Lato"/>
                <a:cs typeface="Lato"/>
                <a:sym typeface="Lato"/>
              </a:rPr>
              <a:t>10+ years of business and Production  leadership experience</a:t>
            </a:r>
            <a:endParaRPr lang="en-US" b="1" dirty="0">
              <a:solidFill>
                <a:schemeClr val="accent2"/>
              </a:solidFill>
              <a:latin typeface="Lato"/>
              <a:sym typeface="Lato"/>
            </a:endParaRPr>
          </a:p>
          <a:p>
            <a:pPr lvl="0">
              <a:lnSpc>
                <a:spcPct val="90000"/>
              </a:lnSpc>
              <a:spcBef>
                <a:spcPts val="800"/>
              </a:spcBef>
              <a:buClr>
                <a:schemeClr val="accent2"/>
              </a:buClr>
              <a:buSzPts val="1400"/>
            </a:pPr>
            <a:endParaRPr lang="en-US" b="1" dirty="0">
              <a:solidFill>
                <a:schemeClr val="accent2"/>
              </a:solidFill>
              <a:latin typeface="Lato"/>
              <a:sym typeface="Lato"/>
            </a:endParaRPr>
          </a:p>
          <a:p>
            <a:pPr lvl="0">
              <a:lnSpc>
                <a:spcPct val="90000"/>
              </a:lnSpc>
              <a:spcBef>
                <a:spcPts val="800"/>
              </a:spcBef>
              <a:buClr>
                <a:schemeClr val="accent2"/>
              </a:buClr>
              <a:buSzPts val="1400"/>
            </a:pPr>
            <a:endParaRPr lang="en-US" b="1" dirty="0">
              <a:solidFill>
                <a:schemeClr val="accent2"/>
              </a:solidFill>
              <a:latin typeface="Lato"/>
              <a:sym typeface="Lato"/>
            </a:endParaRPr>
          </a:p>
          <a:p>
            <a:pPr lvl="0">
              <a:lnSpc>
                <a:spcPct val="90000"/>
              </a:lnSpc>
              <a:spcBef>
                <a:spcPts val="800"/>
              </a:spcBef>
              <a:buClr>
                <a:schemeClr val="accent2"/>
              </a:buClr>
              <a:buSzPts val="1400"/>
            </a:pPr>
            <a:endParaRPr lang="en-US" b="1" dirty="0">
              <a:solidFill>
                <a:schemeClr val="accent2"/>
              </a:solidFill>
              <a:latin typeface="Lato"/>
              <a:sym typeface="Lato"/>
            </a:endParaRPr>
          </a:p>
          <a:p>
            <a:pPr lvl="0">
              <a:lnSpc>
                <a:spcPct val="90000"/>
              </a:lnSpc>
              <a:spcBef>
                <a:spcPts val="800"/>
              </a:spcBef>
              <a:buClr>
                <a:schemeClr val="accent2"/>
              </a:buClr>
              <a:buSzPts val="1400"/>
            </a:pPr>
            <a:r>
              <a:rPr lang="en-US" b="1" dirty="0">
                <a:solidFill>
                  <a:schemeClr val="accent2"/>
                </a:solidFill>
                <a:latin typeface="Lato"/>
                <a:sym typeface="Lato"/>
              </a:rPr>
              <a:t>Educational Background</a:t>
            </a:r>
            <a:endParaRPr lang="en-US" dirty="0"/>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Appropriate Masters Degree coursework or equivalent life experience</a:t>
            </a:r>
          </a:p>
          <a:p>
            <a:pPr>
              <a:lnSpc>
                <a:spcPct val="90000"/>
              </a:lnSpc>
              <a:spcBef>
                <a:spcPts val="800"/>
              </a:spcBef>
              <a:buClr>
                <a:srgbClr val="FFFF00"/>
              </a:buClr>
              <a:buSzPts val="1400"/>
            </a:pPr>
            <a:r>
              <a:rPr lang="en-US" b="1" dirty="0">
                <a:solidFill>
                  <a:schemeClr val="accent2"/>
                </a:solidFill>
                <a:latin typeface="Lato"/>
                <a:sym typeface="Lato"/>
              </a:rPr>
              <a:t>Hiring Process &amp; Compensation Information</a:t>
            </a:r>
            <a:endParaRPr lang="en-US" b="1" dirty="0">
              <a:solidFill>
                <a:srgbClr val="FFFF00"/>
              </a:solidFill>
              <a:latin typeface="Lato"/>
              <a:sym typeface="Lato"/>
            </a:endParaRP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Position began May 2022</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Joy in the Journey of Service is  paramount, as is a solid work ethic </a:t>
            </a:r>
          </a:p>
          <a:p>
            <a:pPr marL="342900" lvl="0" indent="-342900">
              <a:lnSpc>
                <a:spcPct val="90000"/>
              </a:lnSpc>
              <a:spcBef>
                <a:spcPts val="800"/>
              </a:spcBef>
              <a:buClr>
                <a:srgbClr val="FFFF00"/>
              </a:buClr>
              <a:buSzPts val="1400"/>
              <a:buFont typeface="Arial"/>
              <a:buChar char="•"/>
            </a:pPr>
            <a:r>
              <a:rPr lang="en-US" b="1" dirty="0">
                <a:solidFill>
                  <a:srgbClr val="FFFF00"/>
                </a:solidFill>
                <a:latin typeface="Lato"/>
                <a:sym typeface="Lato"/>
              </a:rPr>
              <a:t>Money should not and cannot be the primary motivator.</a:t>
            </a:r>
          </a:p>
          <a:p>
            <a:pPr marL="342900" marR="0" lvl="0" indent="-254000" algn="l" rtl="0">
              <a:lnSpc>
                <a:spcPct val="90000"/>
              </a:lnSpc>
              <a:spcBef>
                <a:spcPts val="1000"/>
              </a:spcBef>
              <a:spcAft>
                <a:spcPts val="0"/>
              </a:spcAft>
              <a:buClr>
                <a:schemeClr val="lt1"/>
              </a:buClr>
              <a:buSzPts val="1400"/>
              <a:buFont typeface="Arial"/>
              <a:buNone/>
            </a:pPr>
            <a:endParaRPr sz="1400" b="1" dirty="0">
              <a:solidFill>
                <a:srgbClr val="FFFF00"/>
              </a:solidFill>
              <a:latin typeface="Lato"/>
              <a:ea typeface="Lato"/>
              <a:cs typeface="Lato"/>
              <a:sym typeface="Lato"/>
            </a:endParaRPr>
          </a:p>
        </p:txBody>
      </p:sp>
    </p:spTree>
    <p:extLst>
      <p:ext uri="{BB962C8B-B14F-4D97-AF65-F5344CB8AC3E}">
        <p14:creationId xmlns:p14="http://schemas.microsoft.com/office/powerpoint/2010/main" val="3459791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6"/>
          <p:cNvSpPr txBox="1">
            <a:spLocks noGrp="1"/>
          </p:cNvSpPr>
          <p:nvPr>
            <p:ph type="ctrTitle"/>
          </p:nvPr>
        </p:nvSpPr>
        <p:spPr>
          <a:xfrm>
            <a:off x="0" y="0"/>
            <a:ext cx="12192000" cy="1156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Funding</a:t>
            </a:r>
            <a:r>
              <a:rPr lang="en-US" sz="3800" dirty="0">
                <a:latin typeface="Rosarivo"/>
                <a:ea typeface="Rosarivo"/>
                <a:cs typeface="Rosarivo"/>
                <a:sym typeface="Rosarivo"/>
              </a:rPr>
              <a:t> GOALS</a:t>
            </a:r>
            <a:endParaRPr dirty="0"/>
          </a:p>
        </p:txBody>
      </p:sp>
      <p:sp>
        <p:nvSpPr>
          <p:cNvPr id="301" name="Google Shape;301;p36"/>
          <p:cNvSpPr txBox="1">
            <a:spLocks noGrp="1"/>
          </p:cNvSpPr>
          <p:nvPr>
            <p:ph type="subTitle" idx="1"/>
          </p:nvPr>
        </p:nvSpPr>
        <p:spPr>
          <a:xfrm>
            <a:off x="571850" y="3608690"/>
            <a:ext cx="5315100" cy="1294935"/>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EXECUTIVE ADVISORS CLUB</a:t>
            </a:r>
            <a:endParaRPr sz="2800" b="1"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None/>
            </a:pPr>
            <a:r>
              <a:rPr lang="en-US" sz="2800" b="1" dirty="0">
                <a:solidFill>
                  <a:schemeClr val="accent2"/>
                </a:solidFill>
                <a:latin typeface="Lato"/>
                <a:ea typeface="Lato"/>
                <a:cs typeface="Lato"/>
                <a:sym typeface="Lato"/>
              </a:rPr>
              <a:t>DONORS OF $500,000+ </a:t>
            </a:r>
            <a:endParaRPr dirty="0"/>
          </a:p>
          <a:p>
            <a:pPr marL="0" lvl="0" indent="0" algn="l">
              <a:spcBef>
                <a:spcPts val="0"/>
              </a:spcBef>
              <a:buClr>
                <a:srgbClr val="FFFF00"/>
              </a:buClr>
            </a:pPr>
            <a:r>
              <a:rPr lang="en-US" b="1" dirty="0">
                <a:solidFill>
                  <a:srgbClr val="FFFF00"/>
                </a:solidFill>
                <a:latin typeface="Lato"/>
                <a:ea typeface="Lato"/>
                <a:cs typeface="Lato"/>
                <a:sym typeface="Lato"/>
              </a:rPr>
              <a:t>➤ 500 members by 2025</a:t>
            </a:r>
            <a:endParaRPr b="1" dirty="0">
              <a:solidFill>
                <a:srgbClr val="FFFF00"/>
              </a:solidFill>
              <a:latin typeface="Lato"/>
              <a:ea typeface="Lato"/>
              <a:cs typeface="Lato"/>
              <a:sym typeface="Lato"/>
            </a:endParaRPr>
          </a:p>
          <a:p>
            <a:pPr marL="0" lvl="0" indent="0" algn="l" rtl="0">
              <a:lnSpc>
                <a:spcPct val="90000"/>
              </a:lnSpc>
              <a:spcBef>
                <a:spcPts val="0"/>
              </a:spcBef>
              <a:spcAft>
                <a:spcPts val="0"/>
              </a:spcAft>
              <a:buNone/>
            </a:pPr>
            <a:r>
              <a:rPr lang="en-US" b="1" dirty="0">
                <a:solidFill>
                  <a:srgbClr val="FFFF00"/>
                </a:solidFill>
                <a:latin typeface="Lato"/>
                <a:ea typeface="Lato"/>
                <a:cs typeface="Lato"/>
                <a:sym typeface="Lato"/>
              </a:rPr>
              <a:t>  </a:t>
            </a:r>
            <a:endParaRPr b="1" dirty="0">
              <a:solidFill>
                <a:srgbClr val="FFFF00"/>
              </a:solidFill>
              <a:latin typeface="Lato"/>
              <a:ea typeface="Lato"/>
              <a:cs typeface="Lato"/>
              <a:sym typeface="Lato"/>
            </a:endParaRPr>
          </a:p>
        </p:txBody>
      </p:sp>
      <p:sp>
        <p:nvSpPr>
          <p:cNvPr id="302" name="Google Shape;302;p36"/>
          <p:cNvSpPr/>
          <p:nvPr/>
        </p:nvSpPr>
        <p:spPr>
          <a:xfrm rot="492">
            <a:off x="-190516" y="1375800"/>
            <a:ext cx="12573000" cy="15530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dirty="0">
                <a:solidFill>
                  <a:srgbClr val="FFFF00"/>
                </a:solidFill>
                <a:latin typeface="Lato"/>
                <a:ea typeface="Lato"/>
                <a:cs typeface="Lato"/>
                <a:sym typeface="Lato"/>
              </a:rPr>
              <a:t>“I AM THE FIRST EXECUTIVE ADVISOR FOR EHA: ALREADY DONATING $750,000+</a:t>
            </a:r>
            <a:endParaRPr sz="1700" b="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I am also setting aside 50% of my Carrie Grow Trust for EHA, so that when I die in 40 years or so, I will have done</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as much as I possibly can to make certain EHA has a multi-billion dollar endowment fund.    </a:t>
            </a:r>
            <a:r>
              <a:rPr lang="en-US" sz="1800" b="1" dirty="0">
                <a:solidFill>
                  <a:schemeClr val="accent2"/>
                </a:solidFill>
                <a:latin typeface="Calibri"/>
                <a:ea typeface="Calibri"/>
                <a:cs typeface="Calibri"/>
                <a:sym typeface="Calibri"/>
              </a:rPr>
              <a:t>– Carrie Grow</a:t>
            </a:r>
            <a:endParaRPr dirty="0"/>
          </a:p>
        </p:txBody>
      </p:sp>
      <p:sp>
        <p:nvSpPr>
          <p:cNvPr id="303" name="Google Shape;303;p36"/>
          <p:cNvSpPr txBox="1">
            <a:spLocks noGrp="1"/>
          </p:cNvSpPr>
          <p:nvPr>
            <p:ph type="subTitle" idx="1"/>
          </p:nvPr>
        </p:nvSpPr>
        <p:spPr>
          <a:xfrm>
            <a:off x="6305052" y="3660641"/>
            <a:ext cx="5315100" cy="129493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b="1" dirty="0">
                <a:solidFill>
                  <a:schemeClr val="accent2"/>
                </a:solidFill>
                <a:latin typeface="Lato"/>
                <a:ea typeface="Lato"/>
                <a:cs typeface="Lato"/>
                <a:sym typeface="Lato"/>
              </a:rPr>
              <a:t>ENDOWMENT FUND GOALS</a:t>
            </a:r>
            <a:endParaRPr b="1" dirty="0">
              <a:solidFill>
                <a:srgbClr val="FFFF00"/>
              </a:solidFill>
              <a:latin typeface="Lato"/>
              <a:ea typeface="Lato"/>
              <a:cs typeface="Lato"/>
              <a:sym typeface="Lato"/>
            </a:endParaRPr>
          </a:p>
          <a:p>
            <a:pPr marL="0" lvl="0" indent="0" algn="l">
              <a:spcBef>
                <a:spcPts val="0"/>
              </a:spcBef>
              <a:buClr>
                <a:srgbClr val="FFFF00"/>
              </a:buClr>
            </a:pPr>
            <a:r>
              <a:rPr lang="en-US" b="1" dirty="0">
                <a:solidFill>
                  <a:srgbClr val="FFFF00"/>
                </a:solidFill>
                <a:latin typeface="Lato"/>
                <a:ea typeface="Lato"/>
                <a:cs typeface="Lato"/>
                <a:sym typeface="Lato"/>
              </a:rPr>
              <a:t>➤ $50 million by 2030</a:t>
            </a:r>
            <a:endParaRPr b="1" dirty="0">
              <a:solidFill>
                <a:srgbClr val="FFFF00"/>
              </a:solidFill>
              <a:latin typeface="Lato"/>
              <a:ea typeface="Lato"/>
              <a:cs typeface="Lato"/>
              <a:sym typeface="Lato"/>
            </a:endParaRPr>
          </a:p>
        </p:txBody>
      </p:sp>
      <p:sp>
        <p:nvSpPr>
          <p:cNvPr id="304" name="Google Shape;304;p36"/>
          <p:cNvSpPr txBox="1">
            <a:spLocks noGrp="1"/>
          </p:cNvSpPr>
          <p:nvPr>
            <p:ph type="subTitle" idx="1"/>
          </p:nvPr>
        </p:nvSpPr>
        <p:spPr>
          <a:xfrm>
            <a:off x="50" y="5122325"/>
            <a:ext cx="12192000" cy="1735500"/>
          </a:xfrm>
          <a:prstGeom prst="rect">
            <a:avLst/>
          </a:prstGeom>
          <a:solidFill>
            <a:srgbClr val="1C4587"/>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700" b="1" dirty="0">
                <a:solidFill>
                  <a:schemeClr val="accent2"/>
                </a:solidFill>
                <a:latin typeface="Lato"/>
                <a:ea typeface="Lato"/>
                <a:cs typeface="Lato"/>
                <a:sym typeface="Lato"/>
              </a:rPr>
              <a:t>                 </a:t>
            </a:r>
          </a:p>
          <a:p>
            <a:pPr marL="0" lvl="0" indent="0" rtl="0">
              <a:lnSpc>
                <a:spcPct val="90000"/>
              </a:lnSpc>
              <a:spcBef>
                <a:spcPts val="0"/>
              </a:spcBef>
              <a:spcAft>
                <a:spcPts val="0"/>
              </a:spcAft>
              <a:buClr>
                <a:schemeClr val="accent2"/>
              </a:buClr>
              <a:buSzPts val="2800"/>
              <a:buNone/>
            </a:pPr>
            <a:r>
              <a:rPr lang="en-US" sz="2700" b="1" dirty="0">
                <a:solidFill>
                  <a:schemeClr val="accent2"/>
                </a:solidFill>
                <a:latin typeface="Lato"/>
                <a:ea typeface="Lato"/>
                <a:cs typeface="Lato"/>
                <a:sym typeface="Lato"/>
              </a:rPr>
              <a:t>SMALLER DONATIONS ADD UP TO MAKE A MAJOR IMPACT!</a:t>
            </a:r>
            <a:endParaRPr sz="2700" b="1" dirty="0">
              <a:solidFill>
                <a:schemeClr val="accent2"/>
              </a:solidFill>
              <a:latin typeface="Lato"/>
              <a:ea typeface="Lato"/>
              <a:cs typeface="Lato"/>
              <a:sym typeface="Lato"/>
            </a:endParaRPr>
          </a:p>
          <a:p>
            <a:pPr marL="0" lvl="0" indent="0" algn="l" rtl="0">
              <a:lnSpc>
                <a:spcPct val="90000"/>
              </a:lnSpc>
              <a:spcBef>
                <a:spcPts val="0"/>
              </a:spcBef>
              <a:spcAft>
                <a:spcPts val="0"/>
              </a:spcAft>
              <a:buClr>
                <a:schemeClr val="accent2"/>
              </a:buClr>
              <a:buSzPts val="2800"/>
              <a:buNone/>
            </a:pPr>
            <a:r>
              <a:rPr lang="en-US" sz="2700" b="1" dirty="0">
                <a:solidFill>
                  <a:schemeClr val="accent2"/>
                </a:solidFill>
                <a:latin typeface="Lato"/>
                <a:ea typeface="Lato"/>
                <a:cs typeface="Lato"/>
                <a:sym typeface="Lato"/>
              </a:rPr>
              <a:t>      Donations of $25 TO $250,000 are incredibly important as we progress!</a:t>
            </a:r>
            <a:endParaRPr sz="2300" dirty="0"/>
          </a:p>
          <a:p>
            <a:pPr marL="0" lvl="0" indent="0" algn="l" rtl="0">
              <a:lnSpc>
                <a:spcPct val="90000"/>
              </a:lnSpc>
              <a:spcBef>
                <a:spcPts val="0"/>
              </a:spcBef>
              <a:spcAft>
                <a:spcPts val="0"/>
              </a:spcAft>
              <a:buNone/>
            </a:pPr>
            <a:r>
              <a:rPr lang="en-US" sz="2300" b="1" dirty="0">
                <a:solidFill>
                  <a:srgbClr val="FFFF00"/>
                </a:solidFill>
                <a:latin typeface="Lato"/>
                <a:ea typeface="Lato"/>
                <a:cs typeface="Lato"/>
                <a:sym typeface="Lato"/>
              </a:rPr>
              <a:t>				➤  5000 smaller donations per year</a:t>
            </a:r>
            <a:endParaRPr sz="2300" b="1" dirty="0">
              <a:solidFill>
                <a:srgbClr val="FFFF00"/>
              </a:solidFill>
              <a:latin typeface="Lato"/>
              <a:ea typeface="Lato"/>
              <a:cs typeface="Lato"/>
              <a:sym typeface="Lato"/>
            </a:endParaRPr>
          </a:p>
        </p:txBody>
      </p:sp>
      <p:sp>
        <p:nvSpPr>
          <p:cNvPr id="7" name="Google Shape;301;p36">
            <a:extLst>
              <a:ext uri="{FF2B5EF4-FFF2-40B4-BE49-F238E27FC236}">
                <a16:creationId xmlns:a16="http://schemas.microsoft.com/office/drawing/2014/main" id="{30F10790-EAEC-DE4C-B538-17CD4825B47A}"/>
              </a:ext>
            </a:extLst>
          </p:cNvPr>
          <p:cNvSpPr txBox="1">
            <a:spLocks/>
          </p:cNvSpPr>
          <p:nvPr/>
        </p:nvSpPr>
        <p:spPr>
          <a:xfrm>
            <a:off x="1754659" y="2572822"/>
            <a:ext cx="8686800" cy="775953"/>
          </a:xfrm>
          <a:prstGeom prst="rect">
            <a:avLst/>
          </a:prstGeom>
          <a:solidFill>
            <a:schemeClr val="dk1">
              <a:alpha val="2196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buClr>
                <a:schemeClr val="accent2"/>
              </a:buClr>
              <a:buSzPts val="2800"/>
            </a:pPr>
            <a:r>
              <a:rPr lang="en-US" sz="2800" b="1" dirty="0">
                <a:solidFill>
                  <a:schemeClr val="accent2"/>
                </a:solidFill>
                <a:latin typeface="Lato"/>
                <a:ea typeface="Lato"/>
                <a:cs typeface="Lato"/>
                <a:sym typeface="Lato"/>
              </a:rPr>
              <a:t>CHANGE THE WORLD SOCIETY OF $50,000,000 </a:t>
            </a:r>
            <a:endParaRPr lang="en-US" dirty="0"/>
          </a:p>
          <a:p>
            <a:pPr marL="0" indent="0">
              <a:spcBef>
                <a:spcPts val="0"/>
              </a:spcBef>
              <a:buClr>
                <a:srgbClr val="FFFF00"/>
              </a:buClr>
            </a:pPr>
            <a:r>
              <a:rPr lang="en-US" b="1" dirty="0">
                <a:solidFill>
                  <a:srgbClr val="FFFF00"/>
                </a:solidFill>
                <a:latin typeface="Lato"/>
                <a:ea typeface="Lato"/>
                <a:cs typeface="Lato"/>
                <a:sym typeface="Lato"/>
              </a:rPr>
              <a:t>➤ 75 members by 2030</a:t>
            </a:r>
          </a:p>
          <a:p>
            <a:pPr marL="0" indent="0" algn="l">
              <a:spcBef>
                <a:spcPts val="0"/>
              </a:spcBef>
            </a:pPr>
            <a:r>
              <a:rPr lang="en-US" b="1" dirty="0">
                <a:solidFill>
                  <a:srgbClr val="FFFF00"/>
                </a:solidFill>
                <a:latin typeface="Lato"/>
                <a:ea typeface="Lato"/>
                <a:cs typeface="Lato"/>
                <a:sym typeface="Lato"/>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animEffect transition="in" filter="fade">
                                      <p:cBhvr>
                                        <p:cTn id="7" dur="500"/>
                                        <p:tgtEl>
                                          <p:spTgt spid="3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xEl>
                                              <p:pRg st="1" end="1"/>
                                            </p:txEl>
                                          </p:spTgt>
                                        </p:tgtEl>
                                        <p:attrNameLst>
                                          <p:attrName>style.visibility</p:attrName>
                                        </p:attrNameLst>
                                      </p:cBhvr>
                                      <p:to>
                                        <p:strVal val="visible"/>
                                      </p:to>
                                    </p:set>
                                    <p:animEffect transition="in" filter="fade">
                                      <p:cBhvr>
                                        <p:cTn id="12" dur="500"/>
                                        <p:tgtEl>
                                          <p:spTgt spid="3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
                                            <p:txEl>
                                              <p:pRg st="2" end="2"/>
                                            </p:txEl>
                                          </p:spTgt>
                                        </p:tgtEl>
                                        <p:attrNameLst>
                                          <p:attrName>style.visibility</p:attrName>
                                        </p:attrNameLst>
                                      </p:cBhvr>
                                      <p:to>
                                        <p:strVal val="visible"/>
                                      </p:to>
                                    </p:set>
                                    <p:animEffect transition="in" filter="fade">
                                      <p:cBhvr>
                                        <p:cTn id="17" dur="500"/>
                                        <p:tgtEl>
                                          <p:spTgt spid="3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1">
                                            <p:txEl>
                                              <p:pRg st="3" end="3"/>
                                            </p:txEl>
                                          </p:spTgt>
                                        </p:tgtEl>
                                        <p:attrNameLst>
                                          <p:attrName>style.visibility</p:attrName>
                                        </p:attrNameLst>
                                      </p:cBhvr>
                                      <p:to>
                                        <p:strVal val="visible"/>
                                      </p:to>
                                    </p:set>
                                    <p:animEffect transition="in" filter="fade">
                                      <p:cBhvr>
                                        <p:cTn id="22" dur="500"/>
                                        <p:tgtEl>
                                          <p:spTgt spid="3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523998" y="2773948"/>
            <a:ext cx="9144000" cy="1011237"/>
          </a:xfrm>
          <a:prstGeom prst="rect">
            <a:avLst/>
          </a:prstGeom>
          <a:noFill/>
          <a:ln>
            <a:noFill/>
          </a:ln>
          <a:effectLst>
            <a:outerShdw blurRad="50800" dist="76200" dir="2700000" algn="tl" rotWithShape="0">
              <a:srgbClr val="000000">
                <a:alpha val="80000"/>
              </a:srgbClr>
            </a:outerShdw>
          </a:effectLst>
        </p:spPr>
        <p:txBody>
          <a:bodyPr spcFirstLastPara="1" wrap="square" lIns="91425" tIns="45700" rIns="91425" bIns="45700" anchor="b" anchorCtr="0">
            <a:noAutofit/>
          </a:bodyPr>
          <a:lstStyle/>
          <a:p>
            <a:pPr lvl="0">
              <a:buSzPts val="5400"/>
            </a:pPr>
            <a:r>
              <a:rPr lang="en-US" sz="8800" b="1" i="1" dirty="0">
                <a:latin typeface="Amazone BT" panose="03020702040507090A04" pitchFamily="66" charset="0"/>
                <a:ea typeface="Rosarivo"/>
                <a:cs typeface="Rosarivo"/>
                <a:sym typeface="Rosarivo"/>
              </a:rPr>
              <a:t>epic</a:t>
            </a:r>
            <a:r>
              <a:rPr lang="en-US" sz="5400" b="1" i="1" dirty="0">
                <a:latin typeface="Rosarivo"/>
                <a:ea typeface="Rosarivo"/>
                <a:cs typeface="Rosarivo"/>
                <a:sym typeface="Rosarivo"/>
              </a:rPr>
              <a:t>  </a:t>
            </a:r>
            <a:r>
              <a:rPr lang="en-US" sz="5400" b="1" cap="all" dirty="0">
                <a:latin typeface="Abadi" panose="020F0502020204030204" pitchFamily="34" charset="0"/>
                <a:ea typeface="Rosarivo"/>
                <a:cs typeface="Rosarivo"/>
                <a:sym typeface="Rosarivo"/>
              </a:rPr>
              <a:t>HEART</a:t>
            </a:r>
            <a:r>
              <a:rPr lang="en-US" sz="5400" b="1" i="1" cap="all" dirty="0">
                <a:latin typeface="+mn-lt"/>
                <a:ea typeface="Rosarivo"/>
                <a:cs typeface="Rosarivo"/>
                <a:sym typeface="Rosarivo"/>
              </a:rPr>
              <a:t> </a:t>
            </a:r>
            <a:r>
              <a:rPr lang="en-US" sz="4770" cap="small" dirty="0">
                <a:latin typeface="+mj-lt"/>
                <a:ea typeface="Rosarivo"/>
                <a:cs typeface="Rosarivo"/>
                <a:sym typeface="Rosarivo"/>
              </a:rPr>
              <a:t>ADVENTURES</a:t>
            </a:r>
            <a:endParaRPr sz="4770" cap="small" dirty="0">
              <a:latin typeface="+mj-lt"/>
            </a:endParaRPr>
          </a:p>
        </p:txBody>
      </p:sp>
      <p:sp>
        <p:nvSpPr>
          <p:cNvPr id="94" name="Google Shape;94;p14"/>
          <p:cNvSpPr txBox="1">
            <a:spLocks noGrp="1"/>
          </p:cNvSpPr>
          <p:nvPr>
            <p:ph type="subTitle" idx="1"/>
          </p:nvPr>
        </p:nvSpPr>
        <p:spPr>
          <a:xfrm>
            <a:off x="1703294" y="4930588"/>
            <a:ext cx="8713694" cy="1919797"/>
          </a:xfrm>
          <a:prstGeom prst="rect">
            <a:avLst/>
          </a:prstGeom>
          <a:solidFill>
            <a:schemeClr val="accent2"/>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200" dirty="0">
                <a:latin typeface="Lato"/>
                <a:sym typeface="Lato"/>
              </a:rPr>
              <a:t>ENDING GLOBAL POVERTY BY 2040</a:t>
            </a:r>
          </a:p>
          <a:p>
            <a:pPr marL="0" lvl="0" indent="0" algn="ctr" rtl="0">
              <a:lnSpc>
                <a:spcPct val="90000"/>
              </a:lnSpc>
              <a:spcBef>
                <a:spcPts val="0"/>
              </a:spcBef>
              <a:spcAft>
                <a:spcPts val="0"/>
              </a:spcAft>
              <a:buClr>
                <a:schemeClr val="lt1"/>
              </a:buClr>
              <a:buSzPts val="3200"/>
              <a:buNone/>
            </a:pPr>
            <a:endParaRPr lang="en-US" sz="3200" dirty="0">
              <a:latin typeface="Lato"/>
              <a:sym typeface="Lato"/>
            </a:endParaRPr>
          </a:p>
          <a:p>
            <a:pPr marL="0" lvl="0" indent="0" algn="ctr" rtl="0">
              <a:lnSpc>
                <a:spcPct val="90000"/>
              </a:lnSpc>
              <a:spcBef>
                <a:spcPts val="0"/>
              </a:spcBef>
              <a:spcAft>
                <a:spcPts val="0"/>
              </a:spcAft>
              <a:buClr>
                <a:schemeClr val="lt1"/>
              </a:buClr>
              <a:buSzPts val="3200"/>
              <a:buNone/>
            </a:pPr>
            <a:r>
              <a:rPr lang="en-US" sz="3200" dirty="0">
                <a:solidFill>
                  <a:schemeClr val="tx1"/>
                </a:solidFill>
                <a:latin typeface="Lato"/>
                <a:sym typeface="Lato"/>
              </a:rPr>
              <a:t>This is no longer the “IMPOSSIBLE DREAM”:</a:t>
            </a:r>
          </a:p>
          <a:p>
            <a:pPr marL="0" lvl="0" indent="0" algn="ctr" rtl="0">
              <a:lnSpc>
                <a:spcPct val="90000"/>
              </a:lnSpc>
              <a:spcBef>
                <a:spcPts val="0"/>
              </a:spcBef>
              <a:spcAft>
                <a:spcPts val="0"/>
              </a:spcAft>
              <a:buClr>
                <a:schemeClr val="lt1"/>
              </a:buClr>
              <a:buSzPts val="3200"/>
              <a:buNone/>
            </a:pPr>
            <a:r>
              <a:rPr lang="en-US" sz="3200" dirty="0">
                <a:solidFill>
                  <a:schemeClr val="tx1"/>
                </a:solidFill>
                <a:latin typeface="Lato"/>
                <a:sym typeface="Lato"/>
              </a:rPr>
              <a:t>THIS DREAM IS NOW OUR MISSION</a:t>
            </a:r>
          </a:p>
          <a:p>
            <a:pPr marL="0" lvl="0" indent="0" algn="ctr" rtl="0">
              <a:lnSpc>
                <a:spcPct val="90000"/>
              </a:lnSpc>
              <a:spcBef>
                <a:spcPts val="0"/>
              </a:spcBef>
              <a:spcAft>
                <a:spcPts val="0"/>
              </a:spcAft>
              <a:buClr>
                <a:schemeClr val="lt1"/>
              </a:buClr>
              <a:buSzPts val="3200"/>
              <a:buNone/>
            </a:pPr>
            <a:endParaRPr dirty="0">
              <a:solidFill>
                <a:schemeClr val="tx1"/>
              </a:solidFill>
            </a:endParaRPr>
          </a:p>
          <a:p>
            <a:pPr marL="0" lvl="0" indent="0" algn="ctr" rtl="0">
              <a:lnSpc>
                <a:spcPct val="90000"/>
              </a:lnSpc>
              <a:spcBef>
                <a:spcPts val="1000"/>
              </a:spcBef>
              <a:spcAft>
                <a:spcPts val="0"/>
              </a:spcAft>
              <a:buClr>
                <a:schemeClr val="lt1"/>
              </a:buClr>
              <a:buSzPts val="600"/>
              <a:buNone/>
            </a:pPr>
            <a:endParaRPr sz="600"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dirty="0">
              <a:latin typeface="Lato"/>
              <a:ea typeface="Lato"/>
              <a:cs typeface="Lato"/>
              <a:sym typeface="Lato"/>
            </a:endParaRPr>
          </a:p>
        </p:txBody>
      </p:sp>
      <p:pic>
        <p:nvPicPr>
          <p:cNvPr id="97" name="Google Shape;97;p14"/>
          <p:cNvPicPr preferRelativeResize="0"/>
          <p:nvPr/>
        </p:nvPicPr>
        <p:blipFill rotWithShape="1">
          <a:blip r:embed="rId3">
            <a:alphaModFix/>
          </a:blip>
          <a:srcRect/>
          <a:stretch/>
        </p:blipFill>
        <p:spPr>
          <a:xfrm>
            <a:off x="11387" y="7614"/>
            <a:ext cx="12180613" cy="2167696"/>
          </a:xfrm>
          <a:prstGeom prst="rect">
            <a:avLst/>
          </a:prstGeom>
          <a:noFill/>
          <a:ln>
            <a:noFill/>
          </a:ln>
        </p:spPr>
      </p:pic>
      <p:sp>
        <p:nvSpPr>
          <p:cNvPr id="98" name="Google Shape;98;p14"/>
          <p:cNvSpPr txBox="1"/>
          <p:nvPr/>
        </p:nvSpPr>
        <p:spPr>
          <a:xfrm>
            <a:off x="-7266214" y="-2939143"/>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3201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ctrTitle"/>
          </p:nvPr>
        </p:nvSpPr>
        <p:spPr>
          <a:xfrm>
            <a:off x="1223319" y="2773948"/>
            <a:ext cx="9444679" cy="1011237"/>
          </a:xfrm>
          <a:prstGeom prst="rect">
            <a:avLst/>
          </a:prstGeom>
          <a:noFill/>
          <a:ln>
            <a:noFill/>
          </a:ln>
          <a:effectLst>
            <a:outerShdw blurRad="50800" dist="76200" dir="2700000" algn="tl" rotWithShape="0">
              <a:srgbClr val="000000">
                <a:alpha val="80000"/>
              </a:srgbClr>
            </a:outerShdw>
          </a:effectLst>
        </p:spPr>
        <p:txBody>
          <a:bodyPr spcFirstLastPara="1" wrap="square" lIns="91425" tIns="45700" rIns="91425" bIns="45700" anchor="b" anchorCtr="0">
            <a:noAutofit/>
          </a:bodyPr>
          <a:lstStyle/>
          <a:p>
            <a:pPr lvl="0">
              <a:buSzPts val="5400"/>
            </a:pPr>
            <a:r>
              <a:rPr lang="en-US" sz="8800" b="1" i="1" dirty="0">
                <a:latin typeface="Amazone BT" panose="03020702040507090A04" pitchFamily="66" charset="0"/>
                <a:ea typeface="Rosarivo"/>
                <a:cs typeface="Rosarivo"/>
                <a:sym typeface="Rosarivo"/>
              </a:rPr>
              <a:t>epic</a:t>
            </a:r>
            <a:r>
              <a:rPr lang="en-US" sz="5400" b="1" i="1" dirty="0">
                <a:latin typeface="Rosarivo"/>
                <a:ea typeface="Rosarivo"/>
                <a:cs typeface="Rosarivo"/>
                <a:sym typeface="Rosarivo"/>
              </a:rPr>
              <a:t>  </a:t>
            </a:r>
            <a:r>
              <a:rPr lang="en-US" sz="5400" b="1" cap="all" dirty="0">
                <a:latin typeface="Abadi" panose="020F0502020204030204" pitchFamily="34" charset="0"/>
                <a:ea typeface="Rosarivo"/>
                <a:cs typeface="Rosarivo"/>
                <a:sym typeface="Rosarivo"/>
              </a:rPr>
              <a:t>HEART</a:t>
            </a:r>
            <a:r>
              <a:rPr lang="en-US" sz="5400" b="1" i="1" cap="all" dirty="0">
                <a:latin typeface="+mn-lt"/>
                <a:ea typeface="Rosarivo"/>
                <a:cs typeface="Rosarivo"/>
                <a:sym typeface="Rosarivo"/>
              </a:rPr>
              <a:t> </a:t>
            </a:r>
            <a:r>
              <a:rPr lang="en-US" sz="4770" cap="small" dirty="0">
                <a:latin typeface="+mj-lt"/>
                <a:ea typeface="Rosarivo"/>
                <a:cs typeface="Rosarivo"/>
                <a:sym typeface="Rosarivo"/>
              </a:rPr>
              <a:t>ADVENTURES</a:t>
            </a:r>
            <a:endParaRPr sz="4770" cap="small" dirty="0">
              <a:latin typeface="+mj-lt"/>
            </a:endParaRPr>
          </a:p>
        </p:txBody>
      </p:sp>
      <p:sp>
        <p:nvSpPr>
          <p:cNvPr id="94" name="Google Shape;94;p14"/>
          <p:cNvSpPr txBox="1">
            <a:spLocks noGrp="1"/>
          </p:cNvSpPr>
          <p:nvPr>
            <p:ph type="subTitle" idx="1"/>
          </p:nvPr>
        </p:nvSpPr>
        <p:spPr>
          <a:xfrm>
            <a:off x="2070451" y="4584356"/>
            <a:ext cx="7639201" cy="504875"/>
          </a:xfrm>
          <a:prstGeom prst="rect">
            <a:avLst/>
          </a:prstGeom>
          <a:solidFill>
            <a:schemeClr val="accent2"/>
          </a:solid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200" dirty="0">
                <a:latin typeface="Lato"/>
                <a:sym typeface="Lato"/>
              </a:rPr>
              <a:t>ENDING GLOBAL POVERTY BY 2040</a:t>
            </a:r>
            <a:endParaRPr dirty="0"/>
          </a:p>
          <a:p>
            <a:pPr marL="0" lvl="0" indent="0" algn="ctr" rtl="0">
              <a:lnSpc>
                <a:spcPct val="90000"/>
              </a:lnSpc>
              <a:spcBef>
                <a:spcPts val="1000"/>
              </a:spcBef>
              <a:spcAft>
                <a:spcPts val="0"/>
              </a:spcAft>
              <a:buClr>
                <a:schemeClr val="lt1"/>
              </a:buClr>
              <a:buSzPts val="600"/>
              <a:buNone/>
            </a:pPr>
            <a:endParaRPr sz="600"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dirty="0">
              <a:latin typeface="Lato"/>
              <a:ea typeface="Lato"/>
              <a:cs typeface="Lato"/>
              <a:sym typeface="Lato"/>
            </a:endParaRPr>
          </a:p>
        </p:txBody>
      </p:sp>
      <p:pic>
        <p:nvPicPr>
          <p:cNvPr id="97" name="Google Shape;97;p14"/>
          <p:cNvPicPr preferRelativeResize="0"/>
          <p:nvPr/>
        </p:nvPicPr>
        <p:blipFill rotWithShape="1">
          <a:blip r:embed="rId3">
            <a:alphaModFix/>
          </a:blip>
          <a:srcRect/>
          <a:stretch/>
        </p:blipFill>
        <p:spPr>
          <a:xfrm>
            <a:off x="11387" y="7614"/>
            <a:ext cx="12180613" cy="2167696"/>
          </a:xfrm>
          <a:prstGeom prst="rect">
            <a:avLst/>
          </a:prstGeom>
          <a:noFill/>
          <a:ln>
            <a:noFill/>
          </a:ln>
        </p:spPr>
      </p:pic>
      <p:sp>
        <p:nvSpPr>
          <p:cNvPr id="98" name="Google Shape;98;p14"/>
          <p:cNvSpPr txBox="1"/>
          <p:nvPr/>
        </p:nvSpPr>
        <p:spPr>
          <a:xfrm>
            <a:off x="-7266214" y="-2939143"/>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312;p37">
            <a:extLst>
              <a:ext uri="{FF2B5EF4-FFF2-40B4-BE49-F238E27FC236}">
                <a16:creationId xmlns:a16="http://schemas.microsoft.com/office/drawing/2014/main" id="{72215864-D3DF-2B4A-B892-A7991D7BB0A3}"/>
              </a:ext>
            </a:extLst>
          </p:cNvPr>
          <p:cNvSpPr/>
          <p:nvPr/>
        </p:nvSpPr>
        <p:spPr>
          <a:xfrm>
            <a:off x="11387" y="5438186"/>
            <a:ext cx="6388924" cy="1391900"/>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“I feel incredibly blessed to know who I Am and what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My Mission is in this Life… So returning to John Lennon…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“We Hope You’ll Join Us!”  </a:t>
            </a:r>
            <a:r>
              <a:rPr lang="en-US" sz="14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Carrie Grow</a:t>
            </a:r>
            <a:endParaRPr sz="1400" b="1" dirty="0">
              <a:solidFill>
                <a:schemeClr val="accent2"/>
              </a:solidFill>
              <a:latin typeface="Rosarivo"/>
              <a:ea typeface="Rosarivo"/>
              <a:cs typeface="Rosarivo"/>
              <a:sym typeface="Rosarivo"/>
            </a:endParaRPr>
          </a:p>
          <a:p>
            <a:pPr marL="0" marR="0" lvl="0" indent="0" algn="ctr" rtl="0">
              <a:spcBef>
                <a:spcPts val="0"/>
              </a:spcBef>
              <a:spcAft>
                <a:spcPts val="0"/>
              </a:spcAft>
              <a:buNone/>
            </a:pPr>
            <a:endParaRPr b="1" dirty="0">
              <a:solidFill>
                <a:schemeClr val="accent2"/>
              </a:solidFill>
              <a:latin typeface="Rosarivo"/>
              <a:ea typeface="Rosarivo"/>
              <a:cs typeface="Rosarivo"/>
              <a:sym typeface="Rosarivo"/>
            </a:endParaRPr>
          </a:p>
          <a:p>
            <a:pPr marL="0" lvl="0" indent="0" algn="l" rtl="0">
              <a:spcBef>
                <a:spcPts val="0"/>
              </a:spcBef>
              <a:spcAft>
                <a:spcPts val="0"/>
              </a:spcAft>
              <a:buClr>
                <a:schemeClr val="dk1"/>
              </a:buClr>
              <a:buFont typeface="Arial"/>
              <a:buNone/>
            </a:pPr>
            <a:endParaRPr dirty="0">
              <a:solidFill>
                <a:schemeClr val="dk1"/>
              </a:solidFill>
            </a:endParaRPr>
          </a:p>
          <a:p>
            <a:pPr marL="0" marR="0" lvl="0" indent="0" algn="ctr" rtl="0">
              <a:spcBef>
                <a:spcPts val="0"/>
              </a:spcBef>
              <a:spcAft>
                <a:spcPts val="0"/>
              </a:spcAft>
              <a:buNone/>
            </a:pPr>
            <a:endParaRPr b="1" dirty="0">
              <a:solidFill>
                <a:schemeClr val="accent2"/>
              </a:solidFill>
              <a:latin typeface="Rosarivo"/>
              <a:ea typeface="Rosarivo"/>
              <a:cs typeface="Rosarivo"/>
              <a:sym typeface="Rosarivo"/>
            </a:endParaRPr>
          </a:p>
        </p:txBody>
      </p:sp>
      <p:sp>
        <p:nvSpPr>
          <p:cNvPr id="8" name="Google Shape;312;p37">
            <a:extLst>
              <a:ext uri="{FF2B5EF4-FFF2-40B4-BE49-F238E27FC236}">
                <a16:creationId xmlns:a16="http://schemas.microsoft.com/office/drawing/2014/main" id="{B07ABD61-833C-CC42-85CF-59625A74E1BC}"/>
              </a:ext>
            </a:extLst>
          </p:cNvPr>
          <p:cNvSpPr/>
          <p:nvPr/>
        </p:nvSpPr>
        <p:spPr>
          <a:xfrm>
            <a:off x="6246177" y="5428201"/>
            <a:ext cx="5945823" cy="1391900"/>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“I have no regrets because I know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I did my best - all I could do.”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400" b="1" i="1" dirty="0">
                <a:solidFill>
                  <a:schemeClr val="accent2"/>
                </a:solidFill>
                <a:latin typeface="Rosarivo"/>
                <a:ea typeface="Rosarivo"/>
                <a:cs typeface="Rosarivo"/>
                <a:sym typeface="Rosarivo"/>
              </a:rPr>
              <a:t>– Midori Ito</a:t>
            </a:r>
            <a:endParaRPr sz="1400" b="1" dirty="0">
              <a:solidFill>
                <a:schemeClr val="accent2"/>
              </a:solidFill>
              <a:latin typeface="Rosarivo"/>
              <a:ea typeface="Rosarivo"/>
              <a:cs typeface="Rosarivo"/>
              <a:sym typeface="Rosarivo"/>
            </a:endParaRPr>
          </a:p>
          <a:p>
            <a:pPr marL="0" marR="0" lvl="0" indent="0" algn="ctr" rtl="0">
              <a:spcBef>
                <a:spcPts val="0"/>
              </a:spcBef>
              <a:spcAft>
                <a:spcPts val="0"/>
              </a:spcAft>
              <a:buNone/>
            </a:pPr>
            <a:endParaRPr b="1" dirty="0">
              <a:solidFill>
                <a:schemeClr val="accent2"/>
              </a:solidFill>
              <a:latin typeface="Rosarivo"/>
              <a:ea typeface="Rosarivo"/>
              <a:cs typeface="Rosarivo"/>
              <a:sym typeface="Rosarivo"/>
            </a:endParaRPr>
          </a:p>
          <a:p>
            <a:pPr marL="0" lvl="0" indent="0" algn="l" rtl="0">
              <a:spcBef>
                <a:spcPts val="0"/>
              </a:spcBef>
              <a:spcAft>
                <a:spcPts val="0"/>
              </a:spcAft>
              <a:buClr>
                <a:schemeClr val="dk1"/>
              </a:buClr>
              <a:buFont typeface="Arial"/>
              <a:buNone/>
            </a:pPr>
            <a:endParaRPr dirty="0">
              <a:solidFill>
                <a:schemeClr val="dk1"/>
              </a:solidFill>
            </a:endParaRPr>
          </a:p>
          <a:p>
            <a:pPr marL="0" marR="0" lvl="0" indent="0" algn="ctr" rtl="0">
              <a:spcBef>
                <a:spcPts val="0"/>
              </a:spcBef>
              <a:spcAft>
                <a:spcPts val="0"/>
              </a:spcAft>
              <a:buNone/>
            </a:pPr>
            <a:endParaRPr b="1" dirty="0">
              <a:solidFill>
                <a:schemeClr val="accent2"/>
              </a:solidFill>
              <a:latin typeface="Rosarivo"/>
              <a:ea typeface="Rosarivo"/>
              <a:cs typeface="Rosarivo"/>
              <a:sym typeface="Rosarivo"/>
            </a:endParaRPr>
          </a:p>
        </p:txBody>
      </p:sp>
    </p:spTree>
    <p:extLst>
      <p:ext uri="{BB962C8B-B14F-4D97-AF65-F5344CB8AC3E}">
        <p14:creationId xmlns:p14="http://schemas.microsoft.com/office/powerpoint/2010/main" val="159277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ctrTitle"/>
          </p:nvPr>
        </p:nvSpPr>
        <p:spPr>
          <a:xfrm>
            <a:off x="0" y="306200"/>
            <a:ext cx="12192000" cy="107133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Sustainable Development</a:t>
            </a:r>
            <a:r>
              <a:rPr lang="en-US" sz="3800" dirty="0">
                <a:latin typeface="Rosarivo"/>
                <a:ea typeface="Rosarivo"/>
                <a:cs typeface="Rosarivo"/>
                <a:sym typeface="Rosarivo"/>
              </a:rPr>
              <a:t> </a:t>
            </a:r>
            <a:r>
              <a:rPr lang="en-US" sz="5400" dirty="0">
                <a:latin typeface="Rosarivo"/>
                <a:ea typeface="Rosarivo"/>
                <a:cs typeface="Rosarivo"/>
                <a:sym typeface="Rosarivo"/>
              </a:rPr>
              <a:t>UNITY</a:t>
            </a:r>
            <a:endParaRPr sz="5400" dirty="0"/>
          </a:p>
        </p:txBody>
      </p:sp>
      <p:sp>
        <p:nvSpPr>
          <p:cNvPr id="121" name="Google Shape;121;p17"/>
          <p:cNvSpPr txBox="1">
            <a:spLocks noGrp="1"/>
          </p:cNvSpPr>
          <p:nvPr>
            <p:ph type="subTitle" idx="1"/>
          </p:nvPr>
        </p:nvSpPr>
        <p:spPr>
          <a:xfrm>
            <a:off x="495025" y="2929414"/>
            <a:ext cx="4262326" cy="399368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800"/>
              <a:buNone/>
            </a:pPr>
            <a:r>
              <a:rPr lang="en-US" sz="2800" b="1" dirty="0">
                <a:solidFill>
                  <a:schemeClr val="bg1"/>
                </a:solidFill>
                <a:latin typeface="Lato"/>
                <a:ea typeface="Lato"/>
                <a:cs typeface="Lato"/>
                <a:sym typeface="Lato"/>
              </a:rPr>
              <a:t>HEART PROGRAMS: </a:t>
            </a:r>
            <a:endParaRPr b="1" dirty="0">
              <a:solidFill>
                <a:schemeClr val="bg1"/>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Arial"/>
              <a:buChar char="•"/>
            </a:pPr>
            <a:r>
              <a:rPr lang="en-US" b="1" dirty="0">
                <a:solidFill>
                  <a:schemeClr val="accent4">
                    <a:lumMod val="60000"/>
                    <a:lumOff val="40000"/>
                  </a:schemeClr>
                </a:solidFill>
                <a:latin typeface="Lato"/>
                <a:ea typeface="Lato"/>
                <a:cs typeface="Lato"/>
                <a:sym typeface="Lato"/>
              </a:rPr>
              <a:t>EDUCATION</a:t>
            </a:r>
            <a:endParaRPr b="1" dirty="0">
              <a:solidFill>
                <a:schemeClr val="accent4">
                  <a:lumMod val="60000"/>
                  <a:lumOff val="40000"/>
                </a:schemeClr>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b="1" dirty="0">
                <a:solidFill>
                  <a:schemeClr val="accent4">
                    <a:lumMod val="60000"/>
                    <a:lumOff val="40000"/>
                  </a:schemeClr>
                </a:solidFill>
                <a:latin typeface="Lato"/>
                <a:ea typeface="Lato"/>
                <a:cs typeface="Lato"/>
                <a:sym typeface="Lato"/>
              </a:rPr>
              <a:t>ENTERPRISE</a:t>
            </a:r>
            <a:endParaRPr b="1" dirty="0">
              <a:solidFill>
                <a:schemeClr val="accent4">
                  <a:lumMod val="60000"/>
                  <a:lumOff val="40000"/>
                </a:schemeClr>
              </a:solidFill>
              <a:latin typeface="Lato"/>
              <a:ea typeface="Lato"/>
              <a:cs typeface="Lato"/>
              <a:sym typeface="Lato"/>
            </a:endParaRPr>
          </a:p>
          <a:p>
            <a:pPr marL="342900" lvl="0" indent="-342900" algn="l" rtl="0">
              <a:lnSpc>
                <a:spcPct val="90000"/>
              </a:lnSpc>
              <a:spcBef>
                <a:spcPts val="1000"/>
              </a:spcBef>
              <a:spcAft>
                <a:spcPts val="0"/>
              </a:spcAft>
              <a:buClr>
                <a:srgbClr val="FFFF00"/>
              </a:buClr>
              <a:buSzPts val="2400"/>
              <a:buFont typeface="Lato"/>
              <a:buChar char="•"/>
            </a:pPr>
            <a:r>
              <a:rPr lang="en-US" b="1" dirty="0">
                <a:solidFill>
                  <a:schemeClr val="accent4">
                    <a:lumMod val="60000"/>
                    <a:lumOff val="40000"/>
                  </a:schemeClr>
                </a:solidFill>
                <a:latin typeface="Lato"/>
                <a:ea typeface="Lato"/>
                <a:cs typeface="Lato"/>
                <a:sym typeface="Lato"/>
              </a:rPr>
              <a:t>ENVIRONMENT</a:t>
            </a:r>
          </a:p>
          <a:p>
            <a:pPr marL="342900" lvl="0" indent="-342900" algn="l" rtl="0">
              <a:lnSpc>
                <a:spcPct val="90000"/>
              </a:lnSpc>
              <a:spcBef>
                <a:spcPts val="1000"/>
              </a:spcBef>
              <a:spcAft>
                <a:spcPts val="0"/>
              </a:spcAft>
              <a:buClr>
                <a:srgbClr val="FFFF00"/>
              </a:buClr>
              <a:buSzPts val="2400"/>
              <a:buFont typeface="Lato"/>
              <a:buChar char="•"/>
            </a:pPr>
            <a:r>
              <a:rPr lang="en-US" b="1" dirty="0">
                <a:solidFill>
                  <a:schemeClr val="accent4">
                    <a:lumMod val="60000"/>
                    <a:lumOff val="40000"/>
                  </a:schemeClr>
                </a:solidFill>
                <a:latin typeface="Lato"/>
                <a:ea typeface="Lato"/>
                <a:cs typeface="Lato"/>
                <a:sym typeface="Lato"/>
              </a:rPr>
              <a:t>HEALTH</a:t>
            </a:r>
          </a:p>
          <a:p>
            <a:pPr marL="342900" lvl="0" indent="-342900" algn="l" rtl="0">
              <a:lnSpc>
                <a:spcPct val="90000"/>
              </a:lnSpc>
              <a:spcBef>
                <a:spcPts val="1000"/>
              </a:spcBef>
              <a:spcAft>
                <a:spcPts val="0"/>
              </a:spcAft>
              <a:buClr>
                <a:srgbClr val="FFFF00"/>
              </a:buClr>
              <a:buSzPts val="2400"/>
              <a:buFont typeface="Lato"/>
              <a:buChar char="•"/>
            </a:pPr>
            <a:r>
              <a:rPr lang="en-US" b="1" dirty="0">
                <a:solidFill>
                  <a:schemeClr val="accent4">
                    <a:lumMod val="60000"/>
                    <a:lumOff val="40000"/>
                  </a:schemeClr>
                </a:solidFill>
                <a:latin typeface="Lato"/>
                <a:ea typeface="Lato"/>
                <a:cs typeface="Lato"/>
                <a:sym typeface="Lato"/>
              </a:rPr>
              <a:t>TECHNOLOGY</a:t>
            </a:r>
          </a:p>
          <a:p>
            <a:pPr marL="0" indent="0" algn="l">
              <a:buClr>
                <a:srgbClr val="FFFF00"/>
              </a:buClr>
            </a:pPr>
            <a:r>
              <a:rPr lang="en-US" b="1" dirty="0">
                <a:solidFill>
                  <a:srgbClr val="FFFF00"/>
                </a:solidFill>
                <a:latin typeface="Lato"/>
                <a:ea typeface="Lato"/>
                <a:cs typeface="Lato"/>
                <a:sym typeface="Lato"/>
              </a:rPr>
              <a:t>MARRYING SIMPLE &amp; MODERN TECHNOLOGY</a:t>
            </a:r>
            <a:endParaRPr b="1" dirty="0">
              <a:solidFill>
                <a:srgbClr val="FFFF00"/>
              </a:solidFill>
              <a:latin typeface="Lato"/>
              <a:ea typeface="Lato"/>
              <a:cs typeface="Lato"/>
              <a:sym typeface="Lato"/>
            </a:endParaRPr>
          </a:p>
          <a:p>
            <a:pPr marL="0" lvl="0" indent="0" algn="ctr" rtl="0">
              <a:lnSpc>
                <a:spcPct val="90000"/>
              </a:lnSpc>
              <a:spcBef>
                <a:spcPts val="1000"/>
              </a:spcBef>
              <a:spcAft>
                <a:spcPts val="0"/>
              </a:spcAft>
              <a:buClr>
                <a:schemeClr val="lt1"/>
              </a:buClr>
              <a:buSzPts val="1800"/>
              <a:buNone/>
            </a:pPr>
            <a:endParaRPr sz="1800" b="1" dirty="0">
              <a:latin typeface="Lato"/>
              <a:ea typeface="Lato"/>
              <a:cs typeface="Lato"/>
              <a:sym typeface="Lato"/>
            </a:endParaRPr>
          </a:p>
        </p:txBody>
      </p:sp>
      <p:sp>
        <p:nvSpPr>
          <p:cNvPr id="122" name="Google Shape;122;p17"/>
          <p:cNvSpPr txBox="1"/>
          <p:nvPr/>
        </p:nvSpPr>
        <p:spPr>
          <a:xfrm>
            <a:off x="1219900" y="1662545"/>
            <a:ext cx="9644400" cy="7912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2"/>
              </a:buClr>
              <a:buSzPts val="2800"/>
              <a:buFont typeface="Arial"/>
              <a:buNone/>
            </a:pPr>
            <a:r>
              <a:rPr lang="en-US" sz="2800" b="1" dirty="0">
                <a:solidFill>
                  <a:schemeClr val="accent4">
                    <a:lumMod val="60000"/>
                    <a:lumOff val="40000"/>
                  </a:schemeClr>
                </a:solidFill>
                <a:latin typeface="Lato"/>
                <a:ea typeface="Lato"/>
                <a:cs typeface="Lato"/>
                <a:sym typeface="Lato"/>
              </a:rPr>
              <a:t>GEOGRAPHIC FOCUS:</a:t>
            </a:r>
            <a:endParaRPr sz="2800" b="1" dirty="0">
              <a:solidFill>
                <a:schemeClr val="accent4">
                  <a:lumMod val="60000"/>
                  <a:lumOff val="40000"/>
                </a:schemeClr>
              </a:solidFill>
              <a:latin typeface="Lato"/>
              <a:ea typeface="Lato"/>
              <a:cs typeface="Lato"/>
              <a:sym typeface="Lato"/>
            </a:endParaRPr>
          </a:p>
          <a:p>
            <a:pPr marL="0" marR="0" lvl="0" indent="0" algn="ctr" rtl="0">
              <a:lnSpc>
                <a:spcPct val="90000"/>
              </a:lnSpc>
              <a:spcBef>
                <a:spcPts val="0"/>
              </a:spcBef>
              <a:spcAft>
                <a:spcPts val="0"/>
              </a:spcAft>
              <a:buClr>
                <a:schemeClr val="accent2"/>
              </a:buClr>
              <a:buSzPts val="2800"/>
              <a:buFont typeface="Arial"/>
              <a:buNone/>
            </a:pPr>
            <a:r>
              <a:rPr lang="en-US" sz="2800" dirty="0">
                <a:solidFill>
                  <a:schemeClr val="accent2"/>
                </a:solidFill>
                <a:latin typeface="Lato"/>
                <a:ea typeface="Lato"/>
                <a:cs typeface="Lato"/>
                <a:sym typeface="Lato"/>
              </a:rPr>
              <a:t>Latin America—Africa—Asia—Native American Nations</a:t>
            </a:r>
            <a:endParaRPr dirty="0"/>
          </a:p>
          <a:p>
            <a:pPr marL="0" marR="0" lvl="0" indent="0" algn="ctr" rtl="0">
              <a:lnSpc>
                <a:spcPct val="90000"/>
              </a:lnSpc>
              <a:spcBef>
                <a:spcPts val="1000"/>
              </a:spcBef>
              <a:spcAft>
                <a:spcPts val="0"/>
              </a:spcAft>
              <a:buClr>
                <a:schemeClr val="lt1"/>
              </a:buClr>
              <a:buSzPts val="500"/>
              <a:buFont typeface="Arial"/>
              <a:buNone/>
            </a:pPr>
            <a:endParaRPr sz="500" dirty="0">
              <a:solidFill>
                <a:schemeClr val="accent2"/>
              </a:solidFill>
              <a:latin typeface="Lato"/>
              <a:ea typeface="Lato"/>
              <a:cs typeface="Lato"/>
              <a:sym typeface="Lato"/>
            </a:endParaRPr>
          </a:p>
          <a:p>
            <a:pPr marL="0" marR="0" lvl="0" indent="0" algn="ctr" rtl="0">
              <a:lnSpc>
                <a:spcPct val="90000"/>
              </a:lnSpc>
              <a:spcBef>
                <a:spcPts val="1000"/>
              </a:spcBef>
              <a:spcAft>
                <a:spcPts val="0"/>
              </a:spcAft>
              <a:buClr>
                <a:schemeClr val="lt1"/>
              </a:buClr>
              <a:buSzPts val="1600"/>
              <a:buFont typeface="Arial"/>
              <a:buNone/>
            </a:pPr>
            <a:endParaRPr sz="1600" dirty="0">
              <a:solidFill>
                <a:schemeClr val="accent2"/>
              </a:solidFill>
              <a:latin typeface="Lato"/>
              <a:ea typeface="Lato"/>
              <a:cs typeface="Lato"/>
              <a:sym typeface="Lato"/>
            </a:endParaRPr>
          </a:p>
        </p:txBody>
      </p:sp>
      <p:sp>
        <p:nvSpPr>
          <p:cNvPr id="123" name="Google Shape;123;p17"/>
          <p:cNvSpPr/>
          <p:nvPr/>
        </p:nvSpPr>
        <p:spPr>
          <a:xfrm>
            <a:off x="8288215" y="2929413"/>
            <a:ext cx="3678392" cy="17167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“We cannot be separated </a:t>
            </a: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in interest</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 or divided in purpose.  </a:t>
            </a: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We stand together….” </a:t>
            </a:r>
            <a:endParaRPr sz="1800" b="1" i="1" dirty="0">
              <a:solidFill>
                <a:schemeClr val="accent4">
                  <a:lumMod val="60000"/>
                  <a:lumOff val="40000"/>
                </a:schemeClr>
              </a:solidFill>
              <a:latin typeface="Rosarivo"/>
              <a:ea typeface="Rosarivo"/>
              <a:cs typeface="Rosarivo"/>
              <a:sym typeface="Rosarivo"/>
            </a:endParaRPr>
          </a:p>
          <a:p>
            <a:pPr marL="0" marR="0" lvl="0" indent="0" algn="ctr" rtl="0">
              <a:spcBef>
                <a:spcPts val="0"/>
              </a:spcBef>
              <a:spcAft>
                <a:spcPts val="0"/>
              </a:spcAft>
              <a:buNone/>
            </a:pPr>
            <a:endParaRPr b="1" i="1" dirty="0">
              <a:solidFill>
                <a:schemeClr val="accent2"/>
              </a:solidFill>
              <a:latin typeface="Rosarivo"/>
              <a:ea typeface="Rosarivo"/>
              <a:cs typeface="Rosarivo"/>
              <a:sym typeface="Rosarivo"/>
            </a:endParaRPr>
          </a:p>
          <a:p>
            <a:pPr marL="0" marR="0" lvl="0" indent="0" algn="ctr" rtl="0">
              <a:spcBef>
                <a:spcPts val="0"/>
              </a:spcBef>
              <a:spcAft>
                <a:spcPts val="0"/>
              </a:spcAft>
              <a:buNone/>
            </a:pPr>
            <a:r>
              <a:rPr lang="en-US" sz="1400" b="1" i="1" dirty="0">
                <a:solidFill>
                  <a:schemeClr val="accent2"/>
                </a:solidFill>
                <a:latin typeface="Rosarivo"/>
                <a:ea typeface="Rosarivo"/>
                <a:cs typeface="Rosarivo"/>
                <a:sym typeface="Rosarivo"/>
              </a:rPr>
              <a:t>- Woodrow T. Wilson</a:t>
            </a:r>
            <a:endParaRPr sz="1400" b="1" dirty="0">
              <a:solidFill>
                <a:schemeClr val="accent2"/>
              </a:solidFill>
              <a:latin typeface="Rosarivo"/>
              <a:ea typeface="Rosarivo"/>
              <a:cs typeface="Rosarivo"/>
              <a:sym typeface="Rosarivo"/>
            </a:endParaRPr>
          </a:p>
        </p:txBody>
      </p:sp>
      <p:pic>
        <p:nvPicPr>
          <p:cNvPr id="3" name="Picture 2">
            <a:extLst>
              <a:ext uri="{FF2B5EF4-FFF2-40B4-BE49-F238E27FC236}">
                <a16:creationId xmlns:a16="http://schemas.microsoft.com/office/drawing/2014/main" id="{1965692C-8CF9-AF43-AEE3-38B4F8F4494C}"/>
              </a:ext>
            </a:extLst>
          </p:cNvPr>
          <p:cNvPicPr>
            <a:picLocks noChangeAspect="1"/>
          </p:cNvPicPr>
          <p:nvPr/>
        </p:nvPicPr>
        <p:blipFill>
          <a:blip r:embed="rId3"/>
          <a:stretch>
            <a:fillRect/>
          </a:stretch>
        </p:blipFill>
        <p:spPr>
          <a:xfrm>
            <a:off x="4667003" y="3763108"/>
            <a:ext cx="3382492" cy="3094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
                                            <p:txEl>
                                              <p:pRg st="0" end="0"/>
                                            </p:txEl>
                                          </p:spTgt>
                                        </p:tgtEl>
                                        <p:attrNameLst>
                                          <p:attrName>style.visibility</p:attrName>
                                        </p:attrNameLst>
                                      </p:cBhvr>
                                      <p:to>
                                        <p:strVal val="visible"/>
                                      </p:to>
                                    </p:set>
                                    <p:animEffect transition="in" filter="fade">
                                      <p:cBhvr>
                                        <p:cTn id="7" dur="500"/>
                                        <p:tgtEl>
                                          <p:spTgt spid="1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
                                            <p:txEl>
                                              <p:pRg st="1" end="1"/>
                                            </p:txEl>
                                          </p:spTgt>
                                        </p:tgtEl>
                                        <p:attrNameLst>
                                          <p:attrName>style.visibility</p:attrName>
                                        </p:attrNameLst>
                                      </p:cBhvr>
                                      <p:to>
                                        <p:strVal val="visible"/>
                                      </p:to>
                                    </p:set>
                                    <p:animEffect transition="in" filter="fade">
                                      <p:cBhvr>
                                        <p:cTn id="12" dur="500"/>
                                        <p:tgtEl>
                                          <p:spTgt spid="1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
                                            <p:txEl>
                                              <p:pRg st="2" end="2"/>
                                            </p:txEl>
                                          </p:spTgt>
                                        </p:tgtEl>
                                        <p:attrNameLst>
                                          <p:attrName>style.visibility</p:attrName>
                                        </p:attrNameLst>
                                      </p:cBhvr>
                                      <p:to>
                                        <p:strVal val="visible"/>
                                      </p:to>
                                    </p:set>
                                    <p:animEffect transition="in" filter="fade">
                                      <p:cBhvr>
                                        <p:cTn id="17" dur="500"/>
                                        <p:tgtEl>
                                          <p:spTgt spid="1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
                                            <p:txEl>
                                              <p:pRg st="3" end="3"/>
                                            </p:txEl>
                                          </p:spTgt>
                                        </p:tgtEl>
                                        <p:attrNameLst>
                                          <p:attrName>style.visibility</p:attrName>
                                        </p:attrNameLst>
                                      </p:cBhvr>
                                      <p:to>
                                        <p:strVal val="visible"/>
                                      </p:to>
                                    </p:set>
                                    <p:animEffect transition="in" filter="fade">
                                      <p:cBhvr>
                                        <p:cTn id="22" dur="500"/>
                                        <p:tgtEl>
                                          <p:spTgt spid="1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
                                            <p:txEl>
                                              <p:pRg st="4" end="4"/>
                                            </p:txEl>
                                          </p:spTgt>
                                        </p:tgtEl>
                                        <p:attrNameLst>
                                          <p:attrName>style.visibility</p:attrName>
                                        </p:attrNameLst>
                                      </p:cBhvr>
                                      <p:to>
                                        <p:strVal val="visible"/>
                                      </p:to>
                                    </p:set>
                                    <p:animEffect transition="in" filter="fade">
                                      <p:cBhvr>
                                        <p:cTn id="27" dur="500"/>
                                        <p:tgtEl>
                                          <p:spTgt spid="1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1">
                                            <p:txEl>
                                              <p:pRg st="5" end="5"/>
                                            </p:txEl>
                                          </p:spTgt>
                                        </p:tgtEl>
                                        <p:attrNameLst>
                                          <p:attrName>style.visibility</p:attrName>
                                        </p:attrNameLst>
                                      </p:cBhvr>
                                      <p:to>
                                        <p:strVal val="visible"/>
                                      </p:to>
                                    </p:set>
                                    <p:animEffect transition="in" filter="fade">
                                      <p:cBhvr>
                                        <p:cTn id="32" dur="500"/>
                                        <p:tgtEl>
                                          <p:spTgt spid="1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1">
                                            <p:txEl>
                                              <p:pRg st="6" end="6"/>
                                            </p:txEl>
                                          </p:spTgt>
                                        </p:tgtEl>
                                        <p:attrNameLst>
                                          <p:attrName>style.visibility</p:attrName>
                                        </p:attrNameLst>
                                      </p:cBhvr>
                                      <p:to>
                                        <p:strVal val="visible"/>
                                      </p:to>
                                    </p:set>
                                    <p:animEffect transition="in" filter="fade">
                                      <p:cBhvr>
                                        <p:cTn id="37" dur="500"/>
                                        <p:tgtEl>
                                          <p:spTgt spid="1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ctrTitle"/>
          </p:nvPr>
        </p:nvSpPr>
        <p:spPr>
          <a:xfrm>
            <a:off x="0" y="306200"/>
            <a:ext cx="12192000" cy="107133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Sustainable Development</a:t>
            </a:r>
            <a:r>
              <a:rPr lang="en-US" sz="3800" dirty="0">
                <a:latin typeface="Rosarivo"/>
                <a:ea typeface="Rosarivo"/>
                <a:cs typeface="Rosarivo"/>
                <a:sym typeface="Rosarivo"/>
              </a:rPr>
              <a:t> </a:t>
            </a:r>
            <a:r>
              <a:rPr lang="en-US" sz="5400" cap="all" dirty="0">
                <a:latin typeface="+mj-lt"/>
                <a:ea typeface="Rosarivo"/>
                <a:cs typeface="Rosarivo"/>
                <a:sym typeface="Rosarivo"/>
              </a:rPr>
              <a:t>unity</a:t>
            </a:r>
            <a:endParaRPr sz="5400" cap="all" dirty="0">
              <a:latin typeface="+mj-lt"/>
            </a:endParaRPr>
          </a:p>
        </p:txBody>
      </p:sp>
      <p:sp>
        <p:nvSpPr>
          <p:cNvPr id="122" name="Google Shape;122;p17"/>
          <p:cNvSpPr txBox="1"/>
          <p:nvPr/>
        </p:nvSpPr>
        <p:spPr>
          <a:xfrm>
            <a:off x="1219900" y="1662545"/>
            <a:ext cx="9644400" cy="79124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2"/>
              </a:buClr>
              <a:buSzPts val="2800"/>
              <a:buFont typeface="Arial"/>
              <a:buNone/>
            </a:pPr>
            <a:r>
              <a:rPr lang="en-US" sz="2800" b="1" dirty="0">
                <a:solidFill>
                  <a:schemeClr val="accent4">
                    <a:lumMod val="60000"/>
                    <a:lumOff val="40000"/>
                  </a:schemeClr>
                </a:solidFill>
                <a:latin typeface="Lato"/>
                <a:ea typeface="Lato"/>
                <a:cs typeface="Lato"/>
                <a:sym typeface="Lato"/>
              </a:rPr>
              <a:t>UNITED epic HEARTS + $ = </a:t>
            </a:r>
          </a:p>
          <a:p>
            <a:pPr marL="0" marR="0" lvl="0" indent="0" algn="ctr" rtl="0">
              <a:lnSpc>
                <a:spcPct val="90000"/>
              </a:lnSpc>
              <a:spcBef>
                <a:spcPts val="0"/>
              </a:spcBef>
              <a:spcAft>
                <a:spcPts val="0"/>
              </a:spcAft>
              <a:buClr>
                <a:schemeClr val="accent2"/>
              </a:buClr>
              <a:buSzPts val="2800"/>
              <a:buFont typeface="Arial"/>
              <a:buNone/>
            </a:pPr>
            <a:r>
              <a:rPr lang="en-US" sz="2800" b="1" dirty="0">
                <a:solidFill>
                  <a:schemeClr val="accent4">
                    <a:lumMod val="60000"/>
                    <a:lumOff val="40000"/>
                  </a:schemeClr>
                </a:solidFill>
                <a:latin typeface="Lato"/>
                <a:ea typeface="Lato"/>
                <a:cs typeface="Lato"/>
                <a:sym typeface="Lato"/>
              </a:rPr>
              <a:t>BRINGING OUT THE BEST IN OUR SHARED HUMANITY!</a:t>
            </a:r>
            <a:endParaRPr sz="2800" b="1" dirty="0">
              <a:solidFill>
                <a:schemeClr val="accent4">
                  <a:lumMod val="60000"/>
                  <a:lumOff val="40000"/>
                </a:schemeClr>
              </a:solidFill>
              <a:latin typeface="Lato"/>
              <a:ea typeface="Lato"/>
              <a:cs typeface="Lato"/>
              <a:sym typeface="Lato"/>
            </a:endParaRPr>
          </a:p>
          <a:p>
            <a:pPr marL="0" marR="0" lvl="0" indent="0" algn="ctr" rtl="0">
              <a:lnSpc>
                <a:spcPct val="90000"/>
              </a:lnSpc>
              <a:spcBef>
                <a:spcPts val="0"/>
              </a:spcBef>
              <a:spcAft>
                <a:spcPts val="0"/>
              </a:spcAft>
              <a:buClr>
                <a:schemeClr val="accent2"/>
              </a:buClr>
              <a:buSzPts val="2800"/>
              <a:buFont typeface="Arial"/>
              <a:buNone/>
            </a:pPr>
            <a:endParaRPr lang="en-US" sz="2800" dirty="0">
              <a:solidFill>
                <a:schemeClr val="accent2"/>
              </a:solidFill>
              <a:latin typeface="Lato"/>
              <a:ea typeface="Lato"/>
              <a:cs typeface="Lato"/>
              <a:sym typeface="Lato"/>
            </a:endParaRPr>
          </a:p>
          <a:p>
            <a:pPr marL="0" marR="0" lvl="0" indent="0" algn="ctr" rtl="0">
              <a:lnSpc>
                <a:spcPct val="90000"/>
              </a:lnSpc>
              <a:spcBef>
                <a:spcPts val="0"/>
              </a:spcBef>
              <a:spcAft>
                <a:spcPts val="0"/>
              </a:spcAft>
              <a:buClr>
                <a:schemeClr val="accent2"/>
              </a:buClr>
              <a:buSzPts val="2800"/>
              <a:buFont typeface="Arial"/>
              <a:buNone/>
            </a:pPr>
            <a:r>
              <a:rPr lang="en-US" sz="2800" dirty="0">
                <a:solidFill>
                  <a:schemeClr val="accent2"/>
                </a:solidFill>
                <a:latin typeface="Lato"/>
                <a:ea typeface="Lato"/>
                <a:cs typeface="Lato"/>
                <a:sym typeface="Lato"/>
              </a:rPr>
              <a:t>OUR HEART Programs support the United Nations </a:t>
            </a:r>
          </a:p>
          <a:p>
            <a:pPr marL="0" marR="0" lvl="0" indent="0" algn="ctr" rtl="0">
              <a:lnSpc>
                <a:spcPct val="90000"/>
              </a:lnSpc>
              <a:spcBef>
                <a:spcPts val="0"/>
              </a:spcBef>
              <a:spcAft>
                <a:spcPts val="0"/>
              </a:spcAft>
              <a:buClr>
                <a:schemeClr val="accent2"/>
              </a:buClr>
              <a:buSzPts val="2800"/>
              <a:buFont typeface="Arial"/>
              <a:buNone/>
            </a:pPr>
            <a:r>
              <a:rPr lang="en-US" sz="2800" dirty="0">
                <a:solidFill>
                  <a:schemeClr val="accent2"/>
                </a:solidFill>
                <a:latin typeface="Lato"/>
                <a:ea typeface="Lato"/>
                <a:cs typeface="Lato"/>
                <a:sym typeface="Lato"/>
              </a:rPr>
              <a:t>17 Sustainable Development Goals </a:t>
            </a:r>
            <a:endParaRPr dirty="0"/>
          </a:p>
          <a:p>
            <a:pPr marL="0" marR="0" lvl="0" indent="0" algn="ctr" rtl="0">
              <a:lnSpc>
                <a:spcPct val="90000"/>
              </a:lnSpc>
              <a:spcBef>
                <a:spcPts val="1000"/>
              </a:spcBef>
              <a:spcAft>
                <a:spcPts val="0"/>
              </a:spcAft>
              <a:buClr>
                <a:schemeClr val="lt1"/>
              </a:buClr>
              <a:buSzPts val="500"/>
              <a:buFont typeface="Arial"/>
              <a:buNone/>
            </a:pPr>
            <a:endParaRPr sz="500" dirty="0">
              <a:solidFill>
                <a:schemeClr val="accent2"/>
              </a:solidFill>
              <a:latin typeface="Lato"/>
              <a:ea typeface="Lato"/>
              <a:cs typeface="Lato"/>
              <a:sym typeface="Lato"/>
            </a:endParaRPr>
          </a:p>
          <a:p>
            <a:pPr marL="0" marR="0" lvl="0" indent="0" algn="ctr" rtl="0">
              <a:lnSpc>
                <a:spcPct val="90000"/>
              </a:lnSpc>
              <a:spcBef>
                <a:spcPts val="1000"/>
              </a:spcBef>
              <a:spcAft>
                <a:spcPts val="0"/>
              </a:spcAft>
              <a:buClr>
                <a:schemeClr val="lt1"/>
              </a:buClr>
              <a:buSzPts val="1600"/>
              <a:buFont typeface="Arial"/>
              <a:buNone/>
            </a:pPr>
            <a:endParaRPr sz="1600" dirty="0">
              <a:solidFill>
                <a:schemeClr val="accent2"/>
              </a:solidFill>
              <a:latin typeface="Lato"/>
              <a:ea typeface="Lato"/>
              <a:cs typeface="Lato"/>
              <a:sym typeface="Lato"/>
            </a:endParaRPr>
          </a:p>
        </p:txBody>
      </p:sp>
      <p:sp>
        <p:nvSpPr>
          <p:cNvPr id="4" name="Subtitle 3">
            <a:extLst>
              <a:ext uri="{FF2B5EF4-FFF2-40B4-BE49-F238E27FC236}">
                <a16:creationId xmlns:a16="http://schemas.microsoft.com/office/drawing/2014/main" id="{475B139B-35EE-384E-9B8A-508F4F0EE551}"/>
              </a:ext>
            </a:extLst>
          </p:cNvPr>
          <p:cNvSpPr>
            <a:spLocks noGrp="1"/>
          </p:cNvSpPr>
          <p:nvPr>
            <p:ph type="subTitle" idx="1"/>
          </p:nvPr>
        </p:nvSpPr>
        <p:spPr>
          <a:xfrm>
            <a:off x="1" y="5195455"/>
            <a:ext cx="12191999" cy="1071337"/>
          </a:xfrm>
          <a:solidFill>
            <a:schemeClr val="bg1"/>
          </a:solidFill>
        </p:spPr>
        <p:txBody>
          <a:bodyPr/>
          <a:lstStyle/>
          <a:p>
            <a:r>
              <a:rPr lang="en-US" sz="6600" i="1" baseline="-25000" dirty="0">
                <a:ln w="0"/>
                <a:solidFill>
                  <a:schemeClr val="tx1"/>
                </a:solidFill>
                <a:effectLst>
                  <a:outerShdw blurRad="38100" dist="19050" dir="2700000" algn="tl" rotWithShape="0">
                    <a:schemeClr val="dk1">
                      <a:alpha val="40000"/>
                    </a:schemeClr>
                  </a:outerShdw>
                </a:effectLst>
                <a:uFill>
                  <a:solidFill>
                    <a:schemeClr val="bg1"/>
                  </a:solidFill>
                </a:uFill>
              </a:rPr>
              <a:t>What is the #1 goal?:  </a:t>
            </a:r>
            <a:r>
              <a:rPr lang="en-US" sz="8000" i="1" u="heavy" baseline="-25000" dirty="0">
                <a:ln w="0"/>
                <a:solidFill>
                  <a:schemeClr val="tx1"/>
                </a:solidFill>
                <a:effectLst>
                  <a:outerShdw blurRad="38100" dist="19050" dir="2700000" algn="tl" rotWithShape="0">
                    <a:schemeClr val="dk1">
                      <a:alpha val="40000"/>
                    </a:schemeClr>
                  </a:outerShdw>
                </a:effectLst>
                <a:uFill>
                  <a:solidFill>
                    <a:schemeClr val="bg1"/>
                  </a:solidFill>
                </a:uFill>
              </a:rPr>
              <a:t>NO POVERTY</a:t>
            </a:r>
          </a:p>
        </p:txBody>
      </p:sp>
      <p:pic>
        <p:nvPicPr>
          <p:cNvPr id="1025" name="Picture 1" descr="UN Sustainable Development Goals">
            <a:extLst>
              <a:ext uri="{FF2B5EF4-FFF2-40B4-BE49-F238E27FC236}">
                <a16:creationId xmlns:a16="http://schemas.microsoft.com/office/drawing/2014/main" id="{058129CB-B3B1-D542-81BA-7D9966B9C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07970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UN Sustainable Development Goals">
            <a:extLst>
              <a:ext uri="{FF2B5EF4-FFF2-40B4-BE49-F238E27FC236}">
                <a16:creationId xmlns:a16="http://schemas.microsoft.com/office/drawing/2014/main" id="{9B1D9E2D-06BC-094D-B1BF-875D027FB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07970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885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585016"/>
            <a:ext cx="5360893" cy="99277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400"/>
              <a:buFont typeface="Rosarivo"/>
              <a:buNone/>
            </a:pPr>
            <a:r>
              <a:rPr lang="en-US" sz="5400" dirty="0">
                <a:latin typeface="Rosarivo"/>
                <a:ea typeface="Rosarivo"/>
                <a:cs typeface="Rosarivo"/>
                <a:sym typeface="Rosarivo"/>
              </a:rPr>
              <a:t>Background</a:t>
            </a:r>
            <a:endParaRPr dirty="0"/>
          </a:p>
        </p:txBody>
      </p:sp>
      <p:sp>
        <p:nvSpPr>
          <p:cNvPr id="129" name="Google Shape;129;p18"/>
          <p:cNvSpPr txBox="1">
            <a:spLocks noGrp="1"/>
          </p:cNvSpPr>
          <p:nvPr>
            <p:ph type="subTitle" idx="1"/>
          </p:nvPr>
        </p:nvSpPr>
        <p:spPr>
          <a:xfrm>
            <a:off x="699249" y="1842246"/>
            <a:ext cx="11510682" cy="5371796"/>
          </a:xfrm>
          <a:prstGeom prst="rect">
            <a:avLst/>
          </a:prstGeom>
          <a:solidFill>
            <a:schemeClr val="dk1">
              <a:alpha val="21960"/>
            </a:schemeClr>
          </a:solid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accent2"/>
              </a:buClr>
              <a:buSzPts val="2600"/>
              <a:buNone/>
            </a:pPr>
            <a:r>
              <a:rPr lang="en-US" sz="2600" b="1" dirty="0">
                <a:solidFill>
                  <a:schemeClr val="accent2"/>
                </a:solidFill>
                <a:latin typeface="Lato"/>
                <a:ea typeface="Lato"/>
                <a:cs typeface="Lato"/>
                <a:sym typeface="Lato"/>
              </a:rPr>
              <a:t>History, Present, Future</a:t>
            </a:r>
            <a:endParaRPr dirty="0"/>
          </a:p>
          <a:p>
            <a:pPr marL="342900" lvl="0" indent="-342900" algn="l" rtl="0">
              <a:lnSpc>
                <a:spcPct val="90000"/>
              </a:lnSpc>
              <a:spcBef>
                <a:spcPts val="800"/>
              </a:spcBef>
              <a:spcAft>
                <a:spcPts val="0"/>
              </a:spcAft>
              <a:buClr>
                <a:srgbClr val="FFFF00"/>
              </a:buClr>
              <a:buSzPts val="2400"/>
              <a:buFont typeface="Arial"/>
              <a:buChar char="•"/>
            </a:pPr>
            <a:r>
              <a:rPr lang="en-US" b="1" dirty="0">
                <a:solidFill>
                  <a:schemeClr val="bg1"/>
                </a:solidFill>
                <a:latin typeface="Lato"/>
                <a:ea typeface="Lato"/>
                <a:cs typeface="Lato"/>
                <a:sym typeface="Lato"/>
              </a:rPr>
              <a:t>Andean Children’s Foundation (1982)</a:t>
            </a:r>
            <a:endParaRPr dirty="0">
              <a:solidFill>
                <a:schemeClr val="bg1"/>
              </a:solidFill>
            </a:endParaRPr>
          </a:p>
          <a:p>
            <a:pPr marL="342900" lvl="0" indent="-342900" algn="l" rtl="0">
              <a:lnSpc>
                <a:spcPct val="90000"/>
              </a:lnSpc>
              <a:spcBef>
                <a:spcPts val="800"/>
              </a:spcBef>
              <a:spcAft>
                <a:spcPts val="0"/>
              </a:spcAft>
              <a:buClr>
                <a:srgbClr val="FFFF00"/>
              </a:buClr>
              <a:buSzPts val="2400"/>
              <a:buFont typeface="Arial"/>
              <a:buChar char="•"/>
            </a:pPr>
            <a:r>
              <a:rPr lang="en-US" b="1" dirty="0">
                <a:solidFill>
                  <a:schemeClr val="bg1"/>
                </a:solidFill>
                <a:latin typeface="Lato"/>
                <a:ea typeface="Lato"/>
                <a:cs typeface="Lato"/>
                <a:sym typeface="Lato"/>
              </a:rPr>
              <a:t>CHOICE Humanitarian  (1987)</a:t>
            </a:r>
            <a:endParaRPr dirty="0">
              <a:solidFill>
                <a:schemeClr val="bg1"/>
              </a:solidFill>
            </a:endParaRPr>
          </a:p>
          <a:p>
            <a:pPr marL="342900" lvl="0" indent="-342900" algn="l" rtl="0">
              <a:lnSpc>
                <a:spcPct val="90000"/>
              </a:lnSpc>
              <a:spcBef>
                <a:spcPts val="800"/>
              </a:spcBef>
              <a:spcAft>
                <a:spcPts val="0"/>
              </a:spcAft>
              <a:buClr>
                <a:srgbClr val="FFFF00"/>
              </a:buClr>
              <a:buSzPts val="2400"/>
              <a:buFont typeface="Arial"/>
              <a:buChar char="•"/>
            </a:pPr>
            <a:r>
              <a:rPr lang="en-US" b="1" dirty="0">
                <a:solidFill>
                  <a:schemeClr val="bg1"/>
                </a:solidFill>
                <a:latin typeface="Lato"/>
                <a:ea typeface="Lato"/>
                <a:cs typeface="Lato"/>
                <a:sym typeface="Lato"/>
              </a:rPr>
              <a:t>Engage Now Foundation (2000)</a:t>
            </a:r>
            <a:endParaRPr dirty="0">
              <a:solidFill>
                <a:schemeClr val="bg1"/>
              </a:solidFill>
            </a:endParaRPr>
          </a:p>
          <a:p>
            <a:pPr marL="342900" lvl="0" indent="-342900" algn="l" rtl="0">
              <a:lnSpc>
                <a:spcPct val="90000"/>
              </a:lnSpc>
              <a:spcBef>
                <a:spcPts val="800"/>
              </a:spcBef>
              <a:spcAft>
                <a:spcPts val="0"/>
              </a:spcAft>
              <a:buClr>
                <a:srgbClr val="FFFF00"/>
              </a:buClr>
              <a:buSzPts val="2400"/>
              <a:buFont typeface="Arial"/>
              <a:buChar char="•"/>
            </a:pPr>
            <a:r>
              <a:rPr lang="en-US" b="1" dirty="0">
                <a:solidFill>
                  <a:schemeClr val="bg1"/>
                </a:solidFill>
                <a:latin typeface="Lato"/>
                <a:ea typeface="Lato"/>
                <a:cs typeface="Lato"/>
                <a:sym typeface="Lato"/>
              </a:rPr>
              <a:t>Ascend Alliance (2005)</a:t>
            </a:r>
          </a:p>
          <a:p>
            <a:pPr marL="342900" lvl="0" indent="-342900" algn="l" rtl="0">
              <a:lnSpc>
                <a:spcPct val="90000"/>
              </a:lnSpc>
              <a:spcBef>
                <a:spcPts val="800"/>
              </a:spcBef>
              <a:spcAft>
                <a:spcPts val="0"/>
              </a:spcAft>
              <a:buClr>
                <a:srgbClr val="FFFF00"/>
              </a:buClr>
              <a:buSzPts val="2400"/>
              <a:buFont typeface="Lato"/>
              <a:buChar char="•"/>
            </a:pPr>
            <a:r>
              <a:rPr lang="en-US" sz="4800" b="1" dirty="0">
                <a:solidFill>
                  <a:schemeClr val="bg1"/>
                </a:solidFill>
                <a:latin typeface="Amazone BT" panose="03020702040507090A04" pitchFamily="66" charset="0"/>
                <a:ea typeface="Lato"/>
                <a:cs typeface="Lato"/>
                <a:sym typeface="Lato"/>
              </a:rPr>
              <a:t>epic </a:t>
            </a:r>
            <a:r>
              <a:rPr lang="en-US" b="1" dirty="0">
                <a:solidFill>
                  <a:schemeClr val="bg1"/>
                </a:solidFill>
                <a:latin typeface="Lato"/>
                <a:ea typeface="Lato"/>
                <a:cs typeface="Lato"/>
                <a:sym typeface="Lato"/>
              </a:rPr>
              <a:t>HEART adventures (2022)</a:t>
            </a:r>
            <a:endParaRPr b="1" dirty="0">
              <a:solidFill>
                <a:schemeClr val="bg1"/>
              </a:solidFill>
              <a:latin typeface="Lato"/>
              <a:ea typeface="Lato"/>
              <a:cs typeface="Lato"/>
              <a:sym typeface="Lato"/>
            </a:endParaRPr>
          </a:p>
          <a:p>
            <a:pPr marL="0" lvl="0" indent="0" algn="ctr" rtl="0">
              <a:lnSpc>
                <a:spcPct val="90000"/>
              </a:lnSpc>
              <a:spcBef>
                <a:spcPts val="1000"/>
              </a:spcBef>
              <a:spcAft>
                <a:spcPts val="0"/>
              </a:spcAft>
              <a:buClr>
                <a:schemeClr val="lt1"/>
              </a:buClr>
              <a:buSzPts val="2000"/>
              <a:buNone/>
            </a:pPr>
            <a:endParaRPr sz="2000" b="1" dirty="0">
              <a:latin typeface="Lato"/>
              <a:ea typeface="Lato"/>
              <a:cs typeface="Lato"/>
              <a:sym typeface="Lato"/>
            </a:endParaRPr>
          </a:p>
        </p:txBody>
      </p:sp>
      <p:pic>
        <p:nvPicPr>
          <p:cNvPr id="3" name="Picture 2" descr="A person sitting on top of a dirt field&#10;&#10;Description automatically generated">
            <a:extLst>
              <a:ext uri="{FF2B5EF4-FFF2-40B4-BE49-F238E27FC236}">
                <a16:creationId xmlns:a16="http://schemas.microsoft.com/office/drawing/2014/main" id="{A48C8802-2638-E54E-9456-0A243DEE6179}"/>
              </a:ext>
            </a:extLst>
          </p:cNvPr>
          <p:cNvPicPr>
            <a:picLocks noChangeAspect="1"/>
          </p:cNvPicPr>
          <p:nvPr/>
        </p:nvPicPr>
        <p:blipFill>
          <a:blip r:embed="rId3"/>
          <a:stretch>
            <a:fillRect/>
          </a:stretch>
        </p:blipFill>
        <p:spPr>
          <a:xfrm>
            <a:off x="7537622" y="3219928"/>
            <a:ext cx="4654378" cy="3684493"/>
          </a:xfrm>
          <a:prstGeom prst="rect">
            <a:avLst/>
          </a:prstGeom>
        </p:spPr>
      </p:pic>
      <p:sp>
        <p:nvSpPr>
          <p:cNvPr id="5" name="Google Shape;123;p17">
            <a:extLst>
              <a:ext uri="{FF2B5EF4-FFF2-40B4-BE49-F238E27FC236}">
                <a16:creationId xmlns:a16="http://schemas.microsoft.com/office/drawing/2014/main" id="{8AD0B867-69C6-B349-BDE8-40307C01295C}"/>
              </a:ext>
            </a:extLst>
          </p:cNvPr>
          <p:cNvSpPr/>
          <p:nvPr/>
        </p:nvSpPr>
        <p:spPr>
          <a:xfrm>
            <a:off x="7673545" y="1081402"/>
            <a:ext cx="4263081" cy="182890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“Our history speaks for itself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as we have been able to change </a:t>
            </a:r>
          </a:p>
          <a:p>
            <a:pPr marL="0" marR="0" lvl="0" indent="0" algn="ctr" rtl="0">
              <a:spcBef>
                <a:spcPts val="0"/>
              </a:spcBef>
              <a:spcAft>
                <a:spcPts val="0"/>
              </a:spcAft>
              <a:buNone/>
            </a:pPr>
            <a:r>
              <a:rPr lang="en-US" sz="1800" b="1" i="1" dirty="0">
                <a:solidFill>
                  <a:schemeClr val="accent4">
                    <a:lumMod val="60000"/>
                    <a:lumOff val="40000"/>
                  </a:schemeClr>
                </a:solidFill>
                <a:latin typeface="Rosarivo"/>
                <a:ea typeface="Rosarivo"/>
                <a:cs typeface="Rosarivo"/>
                <a:sym typeface="Rosarivo"/>
              </a:rPr>
              <a:t>millions of lives.” </a:t>
            </a:r>
          </a:p>
          <a:p>
            <a:pPr marL="0" marR="0" lvl="0" indent="0" algn="ctr" rtl="0">
              <a:spcBef>
                <a:spcPts val="0"/>
              </a:spcBef>
              <a:spcAft>
                <a:spcPts val="0"/>
              </a:spcAft>
              <a:buNone/>
            </a:pPr>
            <a:endParaRPr b="1" i="1" dirty="0">
              <a:solidFill>
                <a:schemeClr val="accent2"/>
              </a:solidFill>
              <a:latin typeface="Rosarivo"/>
              <a:ea typeface="Rosarivo"/>
              <a:cs typeface="Rosarivo"/>
              <a:sym typeface="Rosarivo"/>
            </a:endParaRPr>
          </a:p>
          <a:p>
            <a:pPr marL="285750" marR="0" lvl="0" indent="-285750" algn="ctr" rtl="0">
              <a:spcBef>
                <a:spcPts val="0"/>
              </a:spcBef>
              <a:spcAft>
                <a:spcPts val="0"/>
              </a:spcAft>
              <a:buFontTx/>
              <a:buChar char="-"/>
            </a:pPr>
            <a:r>
              <a:rPr lang="en-US" b="1" i="1" dirty="0">
                <a:solidFill>
                  <a:schemeClr val="accent2"/>
                </a:solidFill>
                <a:latin typeface="Rosarivo"/>
                <a:ea typeface="Rosarivo"/>
                <a:cs typeface="Rosarivo"/>
                <a:sym typeface="Rosarivo"/>
              </a:rPr>
              <a:t>-- Carrie Grow </a:t>
            </a:r>
            <a:endParaRPr lang="en-US" sz="1400" b="1" i="1" dirty="0">
              <a:solidFill>
                <a:schemeClr val="accent2"/>
              </a:solidFill>
              <a:latin typeface="Rosarivo"/>
              <a:ea typeface="Rosarivo"/>
              <a:cs typeface="Rosarivo"/>
              <a:sym typeface="Rosarivo"/>
            </a:endParaRPr>
          </a:p>
          <a:p>
            <a:pPr marL="285750" marR="0" lvl="0" indent="-285750" algn="ctr" rtl="0">
              <a:spcBef>
                <a:spcPts val="0"/>
              </a:spcBef>
              <a:spcAft>
                <a:spcPts val="0"/>
              </a:spcAft>
              <a:buFontTx/>
              <a:buChar char="-"/>
            </a:pPr>
            <a:endParaRPr sz="1400" b="1" dirty="0">
              <a:solidFill>
                <a:schemeClr val="accent2"/>
              </a:solidFill>
              <a:latin typeface="Rosarivo"/>
              <a:ea typeface="Rosarivo"/>
              <a:cs typeface="Rosarivo"/>
              <a:sym typeface="Rosarivo"/>
            </a:endParaRPr>
          </a:p>
        </p:txBody>
      </p:sp>
    </p:spTree>
    <p:extLst>
      <p:ext uri="{BB962C8B-B14F-4D97-AF65-F5344CB8AC3E}">
        <p14:creationId xmlns:p14="http://schemas.microsoft.com/office/powerpoint/2010/main" val="61241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130" name="Google Shape;130;p18"/>
          <p:cNvSpPr txBox="1"/>
          <p:nvPr/>
        </p:nvSpPr>
        <p:spPr>
          <a:xfrm>
            <a:off x="86497" y="1527896"/>
            <a:ext cx="12010768" cy="2213626"/>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EDUCATION</a:t>
            </a:r>
            <a:endParaRPr dirty="0"/>
          </a:p>
          <a:p>
            <a:pPr marL="342900" lvl="1" indent="-342900">
              <a:lnSpc>
                <a:spcPct val="90000"/>
              </a:lnSpc>
              <a:spcBef>
                <a:spcPts val="800"/>
              </a:spcBef>
              <a:buClr>
                <a:srgbClr val="FFFF00"/>
              </a:buClr>
              <a:buSzPts val="2400"/>
              <a:buFont typeface="Arial"/>
              <a:buChar char="•"/>
            </a:pPr>
            <a:r>
              <a:rPr lang="en-US" sz="2400" b="1" dirty="0">
                <a:solidFill>
                  <a:schemeClr val="accent4">
                    <a:lumMod val="60000"/>
                    <a:lumOff val="40000"/>
                  </a:schemeClr>
                </a:solidFill>
                <a:latin typeface="Lato"/>
                <a:ea typeface="Lato"/>
                <a:cs typeface="Lato"/>
                <a:sym typeface="Lato"/>
              </a:rPr>
              <a:t>Employing BEST PRACTICES in Sustainable Education Facilities, Teaching &amp; Training, including LSC: Literacy for Social Change &amp; CIS: Counseling in the Streets, with Indigenous Education Ambassadors + On-line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
        <p:nvSpPr>
          <p:cNvPr id="7" name="Google Shape;132;p18">
            <a:extLst>
              <a:ext uri="{FF2B5EF4-FFF2-40B4-BE49-F238E27FC236}">
                <a16:creationId xmlns:a16="http://schemas.microsoft.com/office/drawing/2014/main" id="{DDD552DE-84C0-8540-9C05-B4AC878E04AE}"/>
              </a:ext>
            </a:extLst>
          </p:cNvPr>
          <p:cNvSpPr/>
          <p:nvPr/>
        </p:nvSpPr>
        <p:spPr>
          <a:xfrm>
            <a:off x="10210292" y="2696286"/>
            <a:ext cx="1990165" cy="4113591"/>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The foundation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of success in life </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is good health….”</a:t>
            </a: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endParaRPr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rgbClr val="FFFF00"/>
                </a:solidFill>
                <a:latin typeface="Rosarivo"/>
                <a:ea typeface="Rosarivo"/>
                <a:cs typeface="Rosarivo"/>
                <a:sym typeface="Rosarivo"/>
              </a:rPr>
              <a:t> </a:t>
            </a:r>
            <a:r>
              <a:rPr lang="en-US" sz="1800" b="1" i="1" dirty="0">
                <a:solidFill>
                  <a:schemeClr val="accent2"/>
                </a:solidFill>
                <a:latin typeface="Rosarivo"/>
                <a:ea typeface="Rosarivo"/>
                <a:cs typeface="Rosarivo"/>
                <a:sym typeface="Rosarivo"/>
              </a:rPr>
              <a:t>- P.T. Barnum</a:t>
            </a:r>
            <a:endParaRPr lang="en-US" sz="1400" b="1" dirty="0">
              <a:solidFill>
                <a:schemeClr val="accent2"/>
              </a:solidFill>
              <a:latin typeface="Rosarivo"/>
              <a:ea typeface="Rosarivo"/>
              <a:cs typeface="Rosarivo"/>
              <a:sym typeface="Rosarivo"/>
            </a:endParaRPr>
          </a:p>
          <a:p>
            <a:pPr marL="0" marR="0" lvl="0" indent="0" algn="ctr" rtl="0">
              <a:spcBef>
                <a:spcPts val="0"/>
              </a:spcBef>
              <a:spcAft>
                <a:spcPts val="0"/>
              </a:spcAft>
              <a:buNone/>
            </a:pPr>
            <a:endParaRPr sz="2000" b="1" dirty="0">
              <a:solidFill>
                <a:schemeClr val="accent2"/>
              </a:solidFill>
              <a:latin typeface="Rosarivo"/>
              <a:ea typeface="Rosarivo"/>
              <a:cs typeface="Rosarivo"/>
              <a:sym typeface="Rosarivo"/>
            </a:endParaRPr>
          </a:p>
        </p:txBody>
      </p:sp>
      <p:pic>
        <p:nvPicPr>
          <p:cNvPr id="3" name="Picture 2" descr="A group of people sitting around a car&#10;&#10;Description automatically generated">
            <a:extLst>
              <a:ext uri="{FF2B5EF4-FFF2-40B4-BE49-F238E27FC236}">
                <a16:creationId xmlns:a16="http://schemas.microsoft.com/office/drawing/2014/main" id="{5C062E99-414F-144F-BBAC-E554AA09FB86}"/>
              </a:ext>
            </a:extLst>
          </p:cNvPr>
          <p:cNvPicPr>
            <a:picLocks noChangeAspect="1"/>
          </p:cNvPicPr>
          <p:nvPr/>
        </p:nvPicPr>
        <p:blipFill>
          <a:blip r:embed="rId3"/>
          <a:stretch>
            <a:fillRect/>
          </a:stretch>
        </p:blipFill>
        <p:spPr>
          <a:xfrm>
            <a:off x="8810368" y="4287796"/>
            <a:ext cx="3884098" cy="2575272"/>
          </a:xfrm>
          <a:prstGeom prst="rect">
            <a:avLst/>
          </a:prstGeom>
        </p:spPr>
      </p:pic>
    </p:spTree>
    <p:extLst>
      <p:ext uri="{BB962C8B-B14F-4D97-AF65-F5344CB8AC3E}">
        <p14:creationId xmlns:p14="http://schemas.microsoft.com/office/powerpoint/2010/main" val="138450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ctrTitle"/>
          </p:nvPr>
        </p:nvSpPr>
        <p:spPr>
          <a:xfrm>
            <a:off x="0" y="344228"/>
            <a:ext cx="12200457" cy="992772"/>
          </a:xfrm>
          <a:prstGeom prst="rect">
            <a:avLst/>
          </a:prstGeom>
          <a:noFill/>
          <a:ln>
            <a:noFill/>
          </a:ln>
        </p:spPr>
        <p:txBody>
          <a:bodyPr spcFirstLastPara="1" wrap="square" lIns="91425" tIns="45700" rIns="91425" bIns="45700" anchor="b" anchorCtr="0">
            <a:noAutofit/>
          </a:bodyPr>
          <a:lstStyle/>
          <a:p>
            <a:pPr lvl="0">
              <a:buSzPts val="5400"/>
            </a:pPr>
            <a:r>
              <a:rPr lang="en-US" sz="5400" dirty="0">
                <a:latin typeface="Arial" panose="020B0604020202020204" pitchFamily="34" charset="0"/>
                <a:ea typeface="Rosarivo"/>
                <a:cs typeface="Rosarivo"/>
                <a:sym typeface="Rosarivo"/>
              </a:rPr>
              <a:t>HEART</a:t>
            </a:r>
            <a:r>
              <a:rPr lang="en-US" sz="5400" dirty="0">
                <a:latin typeface="Rosarivo"/>
                <a:ea typeface="Rosarivo"/>
                <a:cs typeface="Rosarivo"/>
                <a:sym typeface="Rosarivo"/>
              </a:rPr>
              <a:t> Programs</a:t>
            </a:r>
            <a:endParaRPr dirty="0"/>
          </a:p>
        </p:txBody>
      </p:sp>
      <p:sp>
        <p:nvSpPr>
          <p:cNvPr id="6" name="Google Shape;132;p18">
            <a:extLst>
              <a:ext uri="{FF2B5EF4-FFF2-40B4-BE49-F238E27FC236}">
                <a16:creationId xmlns:a16="http://schemas.microsoft.com/office/drawing/2014/main" id="{512807B8-2FA9-B84D-BDBA-6892DD25132B}"/>
              </a:ext>
            </a:extLst>
          </p:cNvPr>
          <p:cNvSpPr/>
          <p:nvPr/>
        </p:nvSpPr>
        <p:spPr>
          <a:xfrm>
            <a:off x="0" y="4948516"/>
            <a:ext cx="4858871" cy="1192307"/>
          </a:xfrm>
          <a:prstGeom prst="rect">
            <a:avLst/>
          </a:prstGeom>
          <a:solidFill>
            <a:srgbClr val="1C4587"/>
          </a:solidFill>
          <a:ln>
            <a:noFill/>
          </a:ln>
          <a:effectLst>
            <a:outerShdw blurRad="50800" dist="762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800" b="1" i="1" dirty="0">
              <a:solidFill>
                <a:srgbClr val="FFFF00"/>
              </a:solidFill>
              <a:latin typeface="Rosarivo"/>
              <a:ea typeface="Rosarivo"/>
              <a:cs typeface="Rosarivo"/>
              <a:sym typeface="Rosarivo"/>
            </a:endParaRP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not preparation for life; </a:t>
            </a:r>
          </a:p>
          <a:p>
            <a:pPr marL="0" marR="0" lvl="0" indent="0" algn="ctr" rtl="0">
              <a:spcBef>
                <a:spcPts val="0"/>
              </a:spcBef>
              <a:spcAft>
                <a:spcPts val="0"/>
              </a:spcAft>
              <a:buNone/>
            </a:pPr>
            <a:r>
              <a:rPr lang="en-US" sz="1800" b="1" i="1" dirty="0">
                <a:solidFill>
                  <a:schemeClr val="bg1"/>
                </a:solidFill>
                <a:latin typeface="Rosarivo"/>
                <a:ea typeface="Rosarivo"/>
                <a:cs typeface="Rosarivo"/>
                <a:sym typeface="Rosarivo"/>
              </a:rPr>
              <a:t>education is life itself.”   </a:t>
            </a:r>
            <a:r>
              <a:rPr lang="en-US" sz="1800" b="1" i="1" dirty="0">
                <a:solidFill>
                  <a:schemeClr val="accent2"/>
                </a:solidFill>
                <a:latin typeface="Rosarivo"/>
                <a:ea typeface="Rosarivo"/>
                <a:cs typeface="Rosarivo"/>
                <a:sym typeface="Rosarivo"/>
              </a:rPr>
              <a:t>- </a:t>
            </a:r>
            <a:r>
              <a:rPr lang="en-US" b="1" i="1" dirty="0">
                <a:solidFill>
                  <a:schemeClr val="accent2"/>
                </a:solidFill>
                <a:latin typeface="Rosarivo"/>
                <a:ea typeface="Rosarivo"/>
                <a:cs typeface="Rosarivo"/>
                <a:sym typeface="Rosarivo"/>
              </a:rPr>
              <a:t>John Dewey</a:t>
            </a:r>
            <a:endParaRPr lang="en-US" sz="1400" b="1" dirty="0">
              <a:solidFill>
                <a:schemeClr val="accent2"/>
              </a:solidFill>
              <a:latin typeface="Rosarivo"/>
              <a:ea typeface="Rosarivo"/>
              <a:cs typeface="Rosarivo"/>
              <a:sym typeface="Rosarivo"/>
            </a:endParaRPr>
          </a:p>
        </p:txBody>
      </p:sp>
      <p:pic>
        <p:nvPicPr>
          <p:cNvPr id="8" name="Picture 7" descr="A group of people standing in front of a crowd&#10;&#10;Description automatically generate">
            <a:extLst>
              <a:ext uri="{FF2B5EF4-FFF2-40B4-BE49-F238E27FC236}">
                <a16:creationId xmlns:a16="http://schemas.microsoft.com/office/drawing/2014/main" id="{0E2163F7-6EC0-1348-AB0C-A30D6B37DA39}"/>
              </a:ext>
            </a:extLst>
          </p:cNvPr>
          <p:cNvPicPr>
            <a:picLocks noChangeAspect="1"/>
          </p:cNvPicPr>
          <p:nvPr/>
        </p:nvPicPr>
        <p:blipFill>
          <a:blip r:embed="rId3"/>
          <a:stretch>
            <a:fillRect/>
          </a:stretch>
        </p:blipFill>
        <p:spPr>
          <a:xfrm>
            <a:off x="6832600" y="2503788"/>
            <a:ext cx="5359400" cy="4354212"/>
          </a:xfrm>
          <a:prstGeom prst="rect">
            <a:avLst/>
          </a:prstGeom>
        </p:spPr>
      </p:pic>
      <p:sp useBgFill="1">
        <p:nvSpPr>
          <p:cNvPr id="130" name="Google Shape;130;p18"/>
          <p:cNvSpPr txBox="1"/>
          <p:nvPr/>
        </p:nvSpPr>
        <p:spPr>
          <a:xfrm>
            <a:off x="735106" y="1527895"/>
            <a:ext cx="10883154" cy="2703445"/>
          </a:xfrm>
          <a:prstGeom prst="rect">
            <a:avLst/>
          </a:prstGeom>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2"/>
              </a:buClr>
              <a:buSzPts val="2600"/>
              <a:buFont typeface="Arial"/>
              <a:buNone/>
            </a:pPr>
            <a:r>
              <a:rPr lang="en-US" sz="2600" b="1" dirty="0">
                <a:solidFill>
                  <a:schemeClr val="accent2"/>
                </a:solidFill>
                <a:latin typeface="Lato"/>
                <a:sym typeface="Lato"/>
              </a:rPr>
              <a:t>ENTERPRISE</a:t>
            </a:r>
            <a:endParaRPr dirty="0"/>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Employing BEST PRACTICES in Sustainable Education Facilities, </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Teaching &amp; Training, including LSC: Literacy for Social Change &amp; CIS:</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Counseling in the Streets, with Indigenous Education Ambassadors + On-line</a:t>
            </a:r>
          </a:p>
          <a:p>
            <a:pPr lvl="1">
              <a:lnSpc>
                <a:spcPct val="90000"/>
              </a:lnSpc>
              <a:spcBef>
                <a:spcPts val="800"/>
              </a:spcBef>
              <a:buClr>
                <a:srgbClr val="FFFF00"/>
              </a:buClr>
              <a:buSzPts val="2400"/>
            </a:pPr>
            <a:r>
              <a:rPr lang="en-US" sz="2400" b="1" dirty="0">
                <a:solidFill>
                  <a:schemeClr val="accent4">
                    <a:lumMod val="60000"/>
                    <a:lumOff val="40000"/>
                  </a:schemeClr>
                </a:solidFill>
                <a:latin typeface="Lato"/>
                <a:ea typeface="Lato"/>
                <a:cs typeface="Lato"/>
                <a:sym typeface="Lato"/>
              </a:rPr>
              <a:t> Mentoring = Indigenous Families INSPIRED to STUDY, LEARN, LOVE &amp; SERVE</a:t>
            </a:r>
            <a:endParaRPr sz="2000" b="1" dirty="0">
              <a:solidFill>
                <a:schemeClr val="accent4">
                  <a:lumMod val="60000"/>
                  <a:lumOff val="40000"/>
                </a:schemeClr>
              </a:solidFill>
              <a:latin typeface="Lato"/>
              <a:ea typeface="Lato"/>
              <a:cs typeface="Lato"/>
              <a:sym typeface="Lato"/>
            </a:endParaRPr>
          </a:p>
        </p:txBody>
      </p:sp>
    </p:spTree>
    <p:extLst>
      <p:ext uri="{BB962C8B-B14F-4D97-AF65-F5344CB8AC3E}">
        <p14:creationId xmlns:p14="http://schemas.microsoft.com/office/powerpoint/2010/main" val="1934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5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500"/>
                                        <p:tgtEl>
                                          <p:spTgt spid="1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38224</TotalTime>
  <Words>4028</Words>
  <Application>Microsoft Macintosh PowerPoint</Application>
  <PresentationFormat>Widescreen</PresentationFormat>
  <Paragraphs>635</Paragraphs>
  <Slides>45</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Calibri</vt:lpstr>
      <vt:lpstr>Abadi</vt:lpstr>
      <vt:lpstr>Wingdings</vt:lpstr>
      <vt:lpstr>Arial</vt:lpstr>
      <vt:lpstr>Lato</vt:lpstr>
      <vt:lpstr>Amazone BT</vt:lpstr>
      <vt:lpstr>Rosarivo</vt:lpstr>
      <vt:lpstr>Times New Roman</vt:lpstr>
      <vt:lpstr>Office Theme</vt:lpstr>
      <vt:lpstr>epic  HEART ADVENTURES</vt:lpstr>
      <vt:lpstr>Mission:  </vt:lpstr>
      <vt:lpstr>Foundation CORE VALUES</vt:lpstr>
      <vt:lpstr>Foundation MANTRA</vt:lpstr>
      <vt:lpstr>Sustainable Development UNITY</vt:lpstr>
      <vt:lpstr>Sustainable Development unity</vt:lpstr>
      <vt:lpstr>Background</vt:lpstr>
      <vt:lpstr>HEART Programs</vt:lpstr>
      <vt:lpstr>HEART Programs</vt:lpstr>
      <vt:lpstr>HEART Programs</vt:lpstr>
      <vt:lpstr>HEART Programs</vt:lpstr>
      <vt:lpstr>HEART Programs</vt:lpstr>
      <vt:lpstr>HEART Programs</vt:lpstr>
      <vt:lpstr>Program ACCOMPLISHMENTS</vt:lpstr>
      <vt:lpstr>Program ACCOMPLISHMENTS</vt:lpstr>
      <vt:lpstr>Program ACCOMPLISHMENTS</vt:lpstr>
      <vt:lpstr>What Makes Epic HEART Unique?</vt:lpstr>
      <vt:lpstr>Program Goals</vt:lpstr>
      <vt:lpstr>Program ACCOMPLISHMENTS</vt:lpstr>
      <vt:lpstr>Organizational CHART</vt:lpstr>
      <vt:lpstr>DreamTeam CHART</vt:lpstr>
      <vt:lpstr>Annual Retreat &amp; Gala:   epic HEART Adventures</vt:lpstr>
      <vt:lpstr>Epic HEART Adventure FOUNDATION  SMART SUSTAINABLE DEVELOPMENT</vt:lpstr>
      <vt:lpstr>Epic HEART Adventures FOUNDATION  SMART SUSTAINABLE DEVELOPMENT</vt:lpstr>
      <vt:lpstr>Epic HEART Adventures</vt:lpstr>
      <vt:lpstr>Epic TV! Lights, Camera, Action!</vt:lpstr>
      <vt:lpstr>HEART EXPEDITIONS</vt:lpstr>
      <vt:lpstr>HEART EXPEDITIONS</vt:lpstr>
      <vt:lpstr>HEART EXPEDITIONS</vt:lpstr>
      <vt:lpstr>EHA EXPEDITIONS</vt:lpstr>
      <vt:lpstr>EHA EXPEDITIONS</vt:lpstr>
      <vt:lpstr>EHA EXPEDITIONS</vt:lpstr>
      <vt:lpstr>EHA EXPEDITIONS Unique Humanitarian Opportunities + Tours &amp; Epic Adventures</vt:lpstr>
      <vt:lpstr>Expedition Growth - TIMELINE</vt:lpstr>
      <vt:lpstr>Legacy ENDOWMENT </vt:lpstr>
      <vt:lpstr>Internship &amp; MENTORSHIP PROGRAM</vt:lpstr>
      <vt:lpstr>Interns and Mentors GROWTH</vt:lpstr>
      <vt:lpstr>Fellowship PROGRAM</vt:lpstr>
      <vt:lpstr>Carrie Grow, CHAIR / CEO</vt:lpstr>
      <vt:lpstr> COO or Co Directors: Adventure &amp; Mission </vt:lpstr>
      <vt:lpstr>   CMO (or Co-Marketing Directors)</vt:lpstr>
      <vt:lpstr>  Director of Productions: John Crossman </vt:lpstr>
      <vt:lpstr>Funding GOALS</vt:lpstr>
      <vt:lpstr>epic  HEART ADVENTURES</vt:lpstr>
      <vt:lpstr>epic  HEART ADVENTURES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John Crossman</cp:lastModifiedBy>
  <cp:revision>212</cp:revision>
  <dcterms:modified xsi:type="dcterms:W3CDTF">2022-07-15T16:46:31Z</dcterms:modified>
</cp:coreProperties>
</file>